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Fira Sans Ultra-Bold" charset="1" panose="020B0903050000020004"/>
      <p:regular r:id="rId12"/>
    </p:embeddedFont>
    <p:embeddedFont>
      <p:font typeface="Fira Sans" charset="1" panose="020B0503050000020004"/>
      <p:regular r:id="rId13"/>
    </p:embeddedFont>
    <p:embeddedFont>
      <p:font typeface="Fira Sans Medium" charset="1" panose="020B0603050000020004"/>
      <p:regular r:id="rId14"/>
    </p:embeddedFont>
    <p:embeddedFont>
      <p:font typeface="Fira Sans Semi-Bold" charset="1" panose="020B0603050000020004"/>
      <p:regular r:id="rId15"/>
    </p:embeddedFont>
    <p:embeddedFont>
      <p:font typeface="Fira Sans Light" charset="1" panose="020B0403050000020004"/>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jpe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jpeg" Type="http://schemas.openxmlformats.org/officeDocument/2006/relationships/image"/><Relationship Id="rId4" Target="../media/image25.jpeg" Type="http://schemas.openxmlformats.org/officeDocument/2006/relationships/image"/><Relationship Id="rId5"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jpeg" Type="http://schemas.openxmlformats.org/officeDocument/2006/relationships/image"/><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3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372232" cy="13894001"/>
          </a:xfrm>
          <a:custGeom>
            <a:avLst/>
            <a:gdLst/>
            <a:ahLst/>
            <a:cxnLst/>
            <a:rect r="r" b="b" t="t" l="l"/>
            <a:pathLst>
              <a:path h="13894001" w="18372232">
                <a:moveTo>
                  <a:pt x="0" y="0"/>
                </a:moveTo>
                <a:lnTo>
                  <a:pt x="18372232" y="0"/>
                </a:lnTo>
                <a:lnTo>
                  <a:pt x="18372232" y="13894001"/>
                </a:lnTo>
                <a:lnTo>
                  <a:pt x="0" y="13894001"/>
                </a:lnTo>
                <a:lnTo>
                  <a:pt x="0" y="0"/>
                </a:lnTo>
                <a:close/>
              </a:path>
            </a:pathLst>
          </a:custGeom>
          <a:blipFill>
            <a:blip r:embed="rId2"/>
            <a:stretch>
              <a:fillRect l="0" t="0" r="0" b="0"/>
            </a:stretch>
          </a:blipFill>
        </p:spPr>
      </p:sp>
      <p:grpSp>
        <p:nvGrpSpPr>
          <p:cNvPr name="Group 3" id="3"/>
          <p:cNvGrpSpPr/>
          <p:nvPr/>
        </p:nvGrpSpPr>
        <p:grpSpPr>
          <a:xfrm rot="0">
            <a:off x="10897101" y="-7723902"/>
            <a:ext cx="10811520" cy="9544289"/>
            <a:chOff x="0" y="0"/>
            <a:chExt cx="6085374" cy="5372100"/>
          </a:xfrm>
        </p:grpSpPr>
        <p:sp>
          <p:nvSpPr>
            <p:cNvPr name="Freeform 4" id="4"/>
            <p:cNvSpPr/>
            <p:nvPr/>
          </p:nvSpPr>
          <p:spPr>
            <a:xfrm flipH="false" flipV="false" rot="0">
              <a:off x="0" y="0"/>
              <a:ext cx="6085374" cy="5372100"/>
            </a:xfrm>
            <a:custGeom>
              <a:avLst/>
              <a:gdLst/>
              <a:ahLst/>
              <a:cxnLst/>
              <a:rect r="r" b="b" t="t" l="l"/>
              <a:pathLst>
                <a:path h="5372100" w="6085374">
                  <a:moveTo>
                    <a:pt x="4534704" y="0"/>
                  </a:moveTo>
                  <a:lnTo>
                    <a:pt x="1550670" y="0"/>
                  </a:lnTo>
                  <a:lnTo>
                    <a:pt x="0" y="2686050"/>
                  </a:lnTo>
                  <a:lnTo>
                    <a:pt x="1550670" y="5372100"/>
                  </a:lnTo>
                  <a:lnTo>
                    <a:pt x="4534704" y="5372100"/>
                  </a:lnTo>
                  <a:lnTo>
                    <a:pt x="6085374" y="2686050"/>
                  </a:lnTo>
                  <a:lnTo>
                    <a:pt x="4534704" y="0"/>
                  </a:lnTo>
                  <a:close/>
                </a:path>
              </a:pathLst>
            </a:custGeom>
            <a:solidFill>
              <a:srgbClr val="FFFFFF"/>
            </a:solidFill>
          </p:spPr>
        </p:sp>
      </p:grpSp>
      <p:grpSp>
        <p:nvGrpSpPr>
          <p:cNvPr name="Group 5" id="5"/>
          <p:cNvGrpSpPr/>
          <p:nvPr/>
        </p:nvGrpSpPr>
        <p:grpSpPr>
          <a:xfrm rot="-10800000">
            <a:off x="-3855056" y="3973382"/>
            <a:ext cx="17435875" cy="13157506"/>
            <a:chOff x="0" y="0"/>
            <a:chExt cx="7118922" cy="5372100"/>
          </a:xfrm>
        </p:grpSpPr>
        <p:sp>
          <p:nvSpPr>
            <p:cNvPr name="Freeform 6" id="6"/>
            <p:cNvSpPr/>
            <p:nvPr/>
          </p:nvSpPr>
          <p:spPr>
            <a:xfrm flipH="false" flipV="false" rot="0">
              <a:off x="0" y="0"/>
              <a:ext cx="7118922" cy="5372100"/>
            </a:xfrm>
            <a:custGeom>
              <a:avLst/>
              <a:gdLst/>
              <a:ahLst/>
              <a:cxnLst/>
              <a:rect r="r" b="b" t="t" l="l"/>
              <a:pathLst>
                <a:path h="5372100" w="7118922">
                  <a:moveTo>
                    <a:pt x="5568252" y="0"/>
                  </a:moveTo>
                  <a:lnTo>
                    <a:pt x="1550670" y="0"/>
                  </a:lnTo>
                  <a:lnTo>
                    <a:pt x="0" y="2686050"/>
                  </a:lnTo>
                  <a:lnTo>
                    <a:pt x="1550670" y="5372100"/>
                  </a:lnTo>
                  <a:lnTo>
                    <a:pt x="5568252" y="5372100"/>
                  </a:lnTo>
                  <a:lnTo>
                    <a:pt x="7118922" y="2686050"/>
                  </a:lnTo>
                  <a:lnTo>
                    <a:pt x="5568252" y="0"/>
                  </a:lnTo>
                  <a:close/>
                </a:path>
              </a:pathLst>
            </a:custGeom>
            <a:solidFill>
              <a:srgbClr val="1836B2"/>
            </a:solidFill>
          </p:spPr>
        </p:sp>
      </p:grpSp>
      <p:sp>
        <p:nvSpPr>
          <p:cNvPr name="Freeform 7" id="7"/>
          <p:cNvSpPr/>
          <p:nvPr/>
        </p:nvSpPr>
        <p:spPr>
          <a:xfrm flipH="false" flipV="false" rot="0">
            <a:off x="13859405" y="297938"/>
            <a:ext cx="4177383" cy="942090"/>
          </a:xfrm>
          <a:custGeom>
            <a:avLst/>
            <a:gdLst/>
            <a:ahLst/>
            <a:cxnLst/>
            <a:rect r="r" b="b" t="t" l="l"/>
            <a:pathLst>
              <a:path h="942090" w="4177383">
                <a:moveTo>
                  <a:pt x="0" y="0"/>
                </a:moveTo>
                <a:lnTo>
                  <a:pt x="4177383" y="0"/>
                </a:lnTo>
                <a:lnTo>
                  <a:pt x="4177383" y="942090"/>
                </a:lnTo>
                <a:lnTo>
                  <a:pt x="0" y="942090"/>
                </a:lnTo>
                <a:lnTo>
                  <a:pt x="0" y="0"/>
                </a:lnTo>
                <a:close/>
              </a:path>
            </a:pathLst>
          </a:custGeom>
          <a:blipFill>
            <a:blip r:embed="rId3"/>
            <a:stretch>
              <a:fillRect l="0" t="0" r="0" b="0"/>
            </a:stretch>
          </a:blipFill>
        </p:spPr>
      </p:sp>
      <p:grpSp>
        <p:nvGrpSpPr>
          <p:cNvPr name="Group 8" id="8"/>
          <p:cNvGrpSpPr/>
          <p:nvPr/>
        </p:nvGrpSpPr>
        <p:grpSpPr>
          <a:xfrm rot="0">
            <a:off x="1028700" y="5364191"/>
            <a:ext cx="9306426" cy="3894109"/>
            <a:chOff x="0" y="0"/>
            <a:chExt cx="12408569" cy="5192145"/>
          </a:xfrm>
        </p:grpSpPr>
        <p:sp>
          <p:nvSpPr>
            <p:cNvPr name="TextBox 9" id="9"/>
            <p:cNvSpPr txBox="true"/>
            <p:nvPr/>
          </p:nvSpPr>
          <p:spPr>
            <a:xfrm rot="0">
              <a:off x="0" y="-8467"/>
              <a:ext cx="12408569" cy="4038600"/>
            </a:xfrm>
            <a:prstGeom prst="rect">
              <a:avLst/>
            </a:prstGeom>
          </p:spPr>
          <p:txBody>
            <a:bodyPr anchor="t" rtlCol="false" tIns="0" lIns="0" bIns="0" rIns="0">
              <a:spAutoFit/>
            </a:bodyPr>
            <a:lstStyle/>
            <a:p>
              <a:pPr algn="l">
                <a:lnSpc>
                  <a:spcPts val="11999"/>
                </a:lnSpc>
              </a:pPr>
              <a:r>
                <a:rPr lang="en-US" b="true" sz="9999" spc="299">
                  <a:solidFill>
                    <a:srgbClr val="FFFFFF"/>
                  </a:solidFill>
                  <a:latin typeface="Fira Sans Ultra-Bold"/>
                  <a:ea typeface="Fira Sans Ultra-Bold"/>
                  <a:cs typeface="Fira Sans Ultra-Bold"/>
                  <a:sym typeface="Fira Sans Ultra-Bold"/>
                </a:rPr>
                <a:t>IT FAIRE:</a:t>
              </a:r>
            </a:p>
            <a:p>
              <a:pPr algn="l">
                <a:lnSpc>
                  <a:spcPts val="11999"/>
                </a:lnSpc>
              </a:pPr>
              <a:r>
                <a:rPr lang="en-US" sz="9999" spc="299">
                  <a:solidFill>
                    <a:srgbClr val="FFFFFF"/>
                  </a:solidFill>
                  <a:latin typeface="Fira Sans"/>
                  <a:ea typeface="Fira Sans"/>
                  <a:cs typeface="Fira Sans"/>
                  <a:sym typeface="Fira Sans"/>
                </a:rPr>
                <a:t>SGCalerías</a:t>
              </a:r>
            </a:p>
          </p:txBody>
        </p:sp>
        <p:sp>
          <p:nvSpPr>
            <p:cNvPr name="TextBox 10" id="10"/>
            <p:cNvSpPr txBox="true"/>
            <p:nvPr/>
          </p:nvSpPr>
          <p:spPr>
            <a:xfrm rot="0">
              <a:off x="0" y="4408979"/>
              <a:ext cx="12408569" cy="783167"/>
            </a:xfrm>
            <a:prstGeom prst="rect">
              <a:avLst/>
            </a:prstGeom>
          </p:spPr>
          <p:txBody>
            <a:bodyPr anchor="t" rtlCol="false" tIns="0" lIns="0" bIns="0" rIns="0">
              <a:spAutoFit/>
            </a:bodyPr>
            <a:lstStyle/>
            <a:p>
              <a:pPr algn="l">
                <a:lnSpc>
                  <a:spcPts val="4900"/>
                </a:lnSpc>
              </a:pPr>
              <a:r>
                <a:rPr lang="en-US" sz="3500" spc="105">
                  <a:solidFill>
                    <a:srgbClr val="FFFFFF"/>
                  </a:solidFill>
                  <a:latin typeface="Fira Sans"/>
                  <a:ea typeface="Fira Sans"/>
                  <a:cs typeface="Fira Sans"/>
                  <a:sym typeface="Fira Sans"/>
                </a:rPr>
                <a:t>Sistema de Gestión de Comunidades</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066CB"/>
        </a:solidFill>
      </p:bgPr>
    </p:bg>
    <p:spTree>
      <p:nvGrpSpPr>
        <p:cNvPr id="1" name=""/>
        <p:cNvGrpSpPr/>
        <p:nvPr/>
      </p:nvGrpSpPr>
      <p:grpSpPr>
        <a:xfrm>
          <a:off x="0" y="0"/>
          <a:ext cx="0" cy="0"/>
          <a:chOff x="0" y="0"/>
          <a:chExt cx="0" cy="0"/>
        </a:xfrm>
      </p:grpSpPr>
      <p:grpSp>
        <p:nvGrpSpPr>
          <p:cNvPr name="Group 2" id="2"/>
          <p:cNvGrpSpPr/>
          <p:nvPr/>
        </p:nvGrpSpPr>
        <p:grpSpPr>
          <a:xfrm rot="0">
            <a:off x="11171827" y="-174356"/>
            <a:ext cx="9982024" cy="11104338"/>
            <a:chOff x="0" y="0"/>
            <a:chExt cx="4282440" cy="4763930"/>
          </a:xfrm>
        </p:grpSpPr>
        <p:sp>
          <p:nvSpPr>
            <p:cNvPr name="Freeform 3" id="3"/>
            <p:cNvSpPr/>
            <p:nvPr/>
          </p:nvSpPr>
          <p:spPr>
            <a:xfrm flipH="false" flipV="false" rot="0">
              <a:off x="0" y="0"/>
              <a:ext cx="4282440" cy="4763930"/>
            </a:xfrm>
            <a:custGeom>
              <a:avLst/>
              <a:gdLst/>
              <a:ahLst/>
              <a:cxnLst/>
              <a:rect r="r" b="b" t="t" l="l"/>
              <a:pathLst>
                <a:path h="4763930" w="4282440">
                  <a:moveTo>
                    <a:pt x="3211830" y="0"/>
                  </a:moveTo>
                  <a:lnTo>
                    <a:pt x="1070610" y="0"/>
                  </a:lnTo>
                  <a:lnTo>
                    <a:pt x="0" y="2381965"/>
                  </a:lnTo>
                  <a:lnTo>
                    <a:pt x="1070610" y="4763930"/>
                  </a:lnTo>
                  <a:lnTo>
                    <a:pt x="3211830" y="4763930"/>
                  </a:lnTo>
                  <a:lnTo>
                    <a:pt x="4282440" y="2381965"/>
                  </a:lnTo>
                  <a:close/>
                </a:path>
              </a:pathLst>
            </a:custGeom>
            <a:blipFill>
              <a:blip r:embed="rId2"/>
              <a:stretch>
                <a:fillRect l="-33484" t="0" r="-33484" b="0"/>
              </a:stretch>
            </a:blipFill>
          </p:spPr>
        </p:sp>
      </p:grpSp>
      <p:sp>
        <p:nvSpPr>
          <p:cNvPr name="TextBox 4" id="4"/>
          <p:cNvSpPr txBox="true"/>
          <p:nvPr/>
        </p:nvSpPr>
        <p:spPr>
          <a:xfrm rot="0">
            <a:off x="834627" y="2994224"/>
            <a:ext cx="8309373" cy="4212827"/>
          </a:xfrm>
          <a:prstGeom prst="rect">
            <a:avLst/>
          </a:prstGeom>
        </p:spPr>
        <p:txBody>
          <a:bodyPr anchor="t" rtlCol="false" tIns="0" lIns="0" bIns="0" rIns="0">
            <a:spAutoFit/>
          </a:bodyPr>
          <a:lstStyle/>
          <a:p>
            <a:pPr algn="l">
              <a:lnSpc>
                <a:spcPts val="5600"/>
              </a:lnSpc>
              <a:spcBef>
                <a:spcPct val="0"/>
              </a:spcBef>
            </a:pPr>
            <a:r>
              <a:rPr lang="en-US" sz="4000">
                <a:solidFill>
                  <a:srgbClr val="FFFFFF"/>
                </a:solidFill>
                <a:latin typeface="Fira Sans"/>
                <a:ea typeface="Fira Sans"/>
                <a:cs typeface="Fira Sans"/>
                <a:sym typeface="Fira Sans"/>
              </a:rPr>
              <a:t>We are two developers working to make condominium management easier with technology. SGCalerias is part of our thesis project and helps administrators and residents manage tasks more efficiently</a:t>
            </a:r>
          </a:p>
        </p:txBody>
      </p:sp>
      <p:sp>
        <p:nvSpPr>
          <p:cNvPr name="TextBox 5" id="5"/>
          <p:cNvSpPr txBox="true"/>
          <p:nvPr/>
        </p:nvSpPr>
        <p:spPr>
          <a:xfrm rot="0">
            <a:off x="763678" y="795893"/>
            <a:ext cx="7629069" cy="995713"/>
          </a:xfrm>
          <a:prstGeom prst="rect">
            <a:avLst/>
          </a:prstGeom>
        </p:spPr>
        <p:txBody>
          <a:bodyPr anchor="t" rtlCol="false" tIns="0" lIns="0" bIns="0" rIns="0">
            <a:spAutoFit/>
          </a:bodyPr>
          <a:lstStyle/>
          <a:p>
            <a:pPr algn="l" marL="0" indent="0" lvl="0">
              <a:lnSpc>
                <a:spcPts val="8119"/>
              </a:lnSpc>
              <a:spcBef>
                <a:spcPct val="0"/>
              </a:spcBef>
            </a:pPr>
            <a:r>
              <a:rPr lang="en-US" b="true" sz="5799">
                <a:solidFill>
                  <a:srgbClr val="FFFFFF"/>
                </a:solidFill>
                <a:latin typeface="Fira Sans Medium"/>
                <a:ea typeface="Fira Sans Medium"/>
                <a:cs typeface="Fira Sans Medium"/>
                <a:sym typeface="Fira Sans Medium"/>
              </a:rPr>
              <a:t>Who We Are</a:t>
            </a:r>
          </a:p>
        </p:txBody>
      </p:sp>
      <p:sp>
        <p:nvSpPr>
          <p:cNvPr name="Freeform 6" id="6"/>
          <p:cNvSpPr/>
          <p:nvPr/>
        </p:nvSpPr>
        <p:spPr>
          <a:xfrm flipH="false" flipV="false" rot="0">
            <a:off x="16002631" y="3325362"/>
            <a:ext cx="806617" cy="745021"/>
          </a:xfrm>
          <a:custGeom>
            <a:avLst/>
            <a:gdLst/>
            <a:ahLst/>
            <a:cxnLst/>
            <a:rect r="r" b="b" t="t" l="l"/>
            <a:pathLst>
              <a:path h="745021" w="806617">
                <a:moveTo>
                  <a:pt x="0" y="0"/>
                </a:moveTo>
                <a:lnTo>
                  <a:pt x="806617" y="0"/>
                </a:lnTo>
                <a:lnTo>
                  <a:pt x="806617" y="745021"/>
                </a:lnTo>
                <a:lnTo>
                  <a:pt x="0" y="7450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flipH="true">
            <a:off x="741532" y="2136248"/>
            <a:ext cx="7651215" cy="0"/>
          </a:xfrm>
          <a:prstGeom prst="line">
            <a:avLst/>
          </a:prstGeom>
          <a:ln cap="rnd" w="76200">
            <a:solidFill>
              <a:srgbClr val="FFFFFF"/>
            </a:solidFill>
            <a:prstDash val="sysDot"/>
            <a:headEnd type="none" len="sm" w="sm"/>
            <a:tailEnd type="none" len="sm" w="sm"/>
          </a:ln>
        </p:spPr>
      </p:sp>
      <p:sp>
        <p:nvSpPr>
          <p:cNvPr name="Freeform 8" id="8"/>
          <p:cNvSpPr/>
          <p:nvPr/>
        </p:nvSpPr>
        <p:spPr>
          <a:xfrm flipH="false" flipV="false" rot="0">
            <a:off x="5378887" y="986333"/>
            <a:ext cx="1095692" cy="729134"/>
          </a:xfrm>
          <a:custGeom>
            <a:avLst/>
            <a:gdLst/>
            <a:ahLst/>
            <a:cxnLst/>
            <a:rect r="r" b="b" t="t" l="l"/>
            <a:pathLst>
              <a:path h="729134" w="1095692">
                <a:moveTo>
                  <a:pt x="0" y="0"/>
                </a:moveTo>
                <a:lnTo>
                  <a:pt x="1095693" y="0"/>
                </a:lnTo>
                <a:lnTo>
                  <a:pt x="1095693" y="729134"/>
                </a:lnTo>
                <a:lnTo>
                  <a:pt x="0" y="7291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5732227" y="1118573"/>
            <a:ext cx="389014" cy="389014"/>
          </a:xfrm>
          <a:custGeom>
            <a:avLst/>
            <a:gdLst/>
            <a:ahLst/>
            <a:cxnLst/>
            <a:rect r="r" b="b" t="t" l="l"/>
            <a:pathLst>
              <a:path h="389014" w="389014">
                <a:moveTo>
                  <a:pt x="0" y="0"/>
                </a:moveTo>
                <a:lnTo>
                  <a:pt x="389013" y="0"/>
                </a:lnTo>
                <a:lnTo>
                  <a:pt x="389013" y="389014"/>
                </a:lnTo>
                <a:lnTo>
                  <a:pt x="0" y="3890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grpSp>
        <p:nvGrpSpPr>
          <p:cNvPr name="Group 2" id="2"/>
          <p:cNvGrpSpPr/>
          <p:nvPr/>
        </p:nvGrpSpPr>
        <p:grpSpPr>
          <a:xfrm rot="0">
            <a:off x="1003915" y="2475857"/>
            <a:ext cx="11304806" cy="6458132"/>
            <a:chOff x="0" y="0"/>
            <a:chExt cx="15073075" cy="8610842"/>
          </a:xfrm>
        </p:grpSpPr>
        <p:sp>
          <p:nvSpPr>
            <p:cNvPr name="TextBox 3" id="3"/>
            <p:cNvSpPr txBox="true"/>
            <p:nvPr/>
          </p:nvSpPr>
          <p:spPr>
            <a:xfrm rot="0">
              <a:off x="0" y="926042"/>
              <a:ext cx="15073075" cy="2934846"/>
            </a:xfrm>
            <a:prstGeom prst="rect">
              <a:avLst/>
            </a:prstGeom>
          </p:spPr>
          <p:txBody>
            <a:bodyPr anchor="t" rtlCol="false" tIns="0" lIns="0" bIns="0" rIns="0">
              <a:spAutoFit/>
            </a:bodyPr>
            <a:lstStyle/>
            <a:p>
              <a:pPr algn="l">
                <a:lnSpc>
                  <a:spcPts val="8524"/>
                </a:lnSpc>
              </a:pPr>
              <a:r>
                <a:rPr lang="en-US" sz="7749" b="true">
                  <a:solidFill>
                    <a:srgbClr val="FFFFFF"/>
                  </a:solidFill>
                  <a:latin typeface="Fira Sans Semi-Bold"/>
                  <a:ea typeface="Fira Sans Semi-Bold"/>
                  <a:cs typeface="Fira Sans Semi-Bold"/>
                  <a:sym typeface="Fira Sans Semi-Bold"/>
                </a:rPr>
                <a:t>To develop an accessible product on all devices</a:t>
              </a:r>
            </a:p>
          </p:txBody>
        </p:sp>
        <p:sp>
          <p:nvSpPr>
            <p:cNvPr name="TextBox 4" id="4"/>
            <p:cNvSpPr txBox="true"/>
            <p:nvPr/>
          </p:nvSpPr>
          <p:spPr>
            <a:xfrm rot="0">
              <a:off x="0" y="4905926"/>
              <a:ext cx="15073075" cy="3704916"/>
            </a:xfrm>
            <a:prstGeom prst="rect">
              <a:avLst/>
            </a:prstGeom>
          </p:spPr>
          <p:txBody>
            <a:bodyPr anchor="t" rtlCol="false" tIns="0" lIns="0" bIns="0" rIns="0">
              <a:spAutoFit/>
            </a:bodyPr>
            <a:lstStyle/>
            <a:p>
              <a:pPr algn="l">
                <a:lnSpc>
                  <a:spcPts val="3149"/>
                </a:lnSpc>
              </a:pPr>
              <a:r>
                <a:rPr lang="en-US" sz="2250" spc="11" b="true">
                  <a:solidFill>
                    <a:srgbClr val="FFFFFF"/>
                  </a:solidFill>
                  <a:latin typeface="Fira Sans Medium"/>
                  <a:ea typeface="Fira Sans Medium"/>
                  <a:cs typeface="Fira Sans Medium"/>
                  <a:sym typeface="Fira Sans Medium"/>
                </a:rPr>
                <a:t>The SGCalerias project addresses the challenges faced by condominium administrators in managing payments, shared expenses, agreements, and purchases. Many of these processes are still handled manually, leading to errors, lack of transparency, and communication issues.</a:t>
              </a:r>
            </a:p>
            <a:p>
              <a:pPr algn="l">
                <a:lnSpc>
                  <a:spcPts val="3149"/>
                </a:lnSpc>
              </a:pPr>
              <a:r>
                <a:rPr lang="en-US" sz="2250" spc="11" b="true">
                  <a:solidFill>
                    <a:srgbClr val="FFFFFF"/>
                  </a:solidFill>
                  <a:latin typeface="Fira Sans Medium"/>
                  <a:ea typeface="Fira Sans Medium"/>
                  <a:cs typeface="Fira Sans Medium"/>
                  <a:sym typeface="Fira Sans Medium"/>
                </a:rPr>
                <a:t>Our application seeks to centralize all these tasks in an efficient digital platform, promoting organization, transparency, and ease of use for both administrators and residents.</a:t>
              </a:r>
            </a:p>
          </p:txBody>
        </p:sp>
      </p:grpSp>
      <p:sp>
        <p:nvSpPr>
          <p:cNvPr name="TextBox 5" id="5"/>
          <p:cNvSpPr txBox="true"/>
          <p:nvPr/>
        </p:nvSpPr>
        <p:spPr>
          <a:xfrm rot="0">
            <a:off x="1028700" y="1166894"/>
            <a:ext cx="9175214" cy="542991"/>
          </a:xfrm>
          <a:prstGeom prst="rect">
            <a:avLst/>
          </a:prstGeom>
        </p:spPr>
        <p:txBody>
          <a:bodyPr anchor="t" rtlCol="false" tIns="0" lIns="0" bIns="0" rIns="0">
            <a:spAutoFit/>
          </a:bodyPr>
          <a:lstStyle/>
          <a:p>
            <a:pPr algn="l">
              <a:lnSpc>
                <a:spcPts val="4200"/>
              </a:lnSpc>
            </a:pPr>
            <a:r>
              <a:rPr lang="en-US" sz="3500" spc="105" b="true">
                <a:solidFill>
                  <a:srgbClr val="FFFFFF"/>
                </a:solidFill>
                <a:latin typeface="Fira Sans Ultra-Bold"/>
                <a:ea typeface="Fira Sans Ultra-Bold"/>
                <a:cs typeface="Fira Sans Ultra-Bold"/>
                <a:sym typeface="Fira Sans Ultra-Bold"/>
              </a:rPr>
              <a:t>Project Context</a:t>
            </a:r>
          </a:p>
        </p:txBody>
      </p:sp>
      <p:sp>
        <p:nvSpPr>
          <p:cNvPr name="AutoShape 6" id="6"/>
          <p:cNvSpPr/>
          <p:nvPr/>
        </p:nvSpPr>
        <p:spPr>
          <a:xfrm rot="-10800000">
            <a:off x="1003915" y="2056757"/>
            <a:ext cx="7651215" cy="0"/>
          </a:xfrm>
          <a:prstGeom prst="line">
            <a:avLst/>
          </a:prstGeom>
          <a:ln cap="rnd" w="76200">
            <a:solidFill>
              <a:srgbClr val="FFFFFF"/>
            </a:solidFill>
            <a:prstDash val="sysDot"/>
            <a:headEnd type="none" len="sm" w="sm"/>
            <a:tailEnd type="none" len="sm" w="sm"/>
          </a:ln>
        </p:spPr>
      </p:sp>
      <p:sp>
        <p:nvSpPr>
          <p:cNvPr name="Freeform 7" id="7"/>
          <p:cNvSpPr/>
          <p:nvPr/>
        </p:nvSpPr>
        <p:spPr>
          <a:xfrm flipH="false" flipV="false" rot="0">
            <a:off x="11380229" y="4468387"/>
            <a:ext cx="711229" cy="711229"/>
          </a:xfrm>
          <a:custGeom>
            <a:avLst/>
            <a:gdLst/>
            <a:ahLst/>
            <a:cxnLst/>
            <a:rect r="r" b="b" t="t" l="l"/>
            <a:pathLst>
              <a:path h="711229" w="711229">
                <a:moveTo>
                  <a:pt x="0" y="0"/>
                </a:moveTo>
                <a:lnTo>
                  <a:pt x="711229" y="0"/>
                </a:lnTo>
                <a:lnTo>
                  <a:pt x="711229" y="711229"/>
                </a:lnTo>
                <a:lnTo>
                  <a:pt x="0" y="7112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2858526" y="-763797"/>
            <a:ext cx="10858948" cy="11175598"/>
            <a:chOff x="0" y="0"/>
            <a:chExt cx="4658654" cy="4794501"/>
          </a:xfrm>
        </p:grpSpPr>
        <p:sp>
          <p:nvSpPr>
            <p:cNvPr name="Freeform 9" id="9"/>
            <p:cNvSpPr/>
            <p:nvPr/>
          </p:nvSpPr>
          <p:spPr>
            <a:xfrm flipH="false" flipV="false" rot="0">
              <a:off x="0" y="0"/>
              <a:ext cx="4658654" cy="4794502"/>
            </a:xfrm>
            <a:custGeom>
              <a:avLst/>
              <a:gdLst/>
              <a:ahLst/>
              <a:cxnLst/>
              <a:rect r="r" b="b" t="t" l="l"/>
              <a:pathLst>
                <a:path h="4794502" w="4658654">
                  <a:moveTo>
                    <a:pt x="3493990" y="0"/>
                  </a:moveTo>
                  <a:lnTo>
                    <a:pt x="1164664" y="0"/>
                  </a:lnTo>
                  <a:lnTo>
                    <a:pt x="0" y="2397251"/>
                  </a:lnTo>
                  <a:lnTo>
                    <a:pt x="1164664" y="4794502"/>
                  </a:lnTo>
                  <a:lnTo>
                    <a:pt x="3493991" y="4794502"/>
                  </a:lnTo>
                  <a:lnTo>
                    <a:pt x="4658654" y="2397251"/>
                  </a:lnTo>
                  <a:close/>
                </a:path>
              </a:pathLst>
            </a:custGeom>
            <a:blipFill>
              <a:blip r:embed="rId4"/>
              <a:stretch>
                <a:fillRect l="-14941" t="0" r="-39240" b="0"/>
              </a:stretch>
            </a:blipFill>
          </p:spPr>
        </p:sp>
      </p:grpSp>
      <p:sp>
        <p:nvSpPr>
          <p:cNvPr name="Freeform 10" id="10"/>
          <p:cNvSpPr/>
          <p:nvPr/>
        </p:nvSpPr>
        <p:spPr>
          <a:xfrm flipH="false" flipV="false" rot="0">
            <a:off x="4717510" y="1223174"/>
            <a:ext cx="439956" cy="439956"/>
          </a:xfrm>
          <a:custGeom>
            <a:avLst/>
            <a:gdLst/>
            <a:ahLst/>
            <a:cxnLst/>
            <a:rect r="r" b="b" t="t" l="l"/>
            <a:pathLst>
              <a:path h="439956" w="439956">
                <a:moveTo>
                  <a:pt x="0" y="0"/>
                </a:moveTo>
                <a:lnTo>
                  <a:pt x="439956" y="0"/>
                </a:lnTo>
                <a:lnTo>
                  <a:pt x="439956" y="439956"/>
                </a:lnTo>
                <a:lnTo>
                  <a:pt x="0" y="4399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066CB"/>
        </a:solidFill>
      </p:bgPr>
    </p:bg>
    <p:spTree>
      <p:nvGrpSpPr>
        <p:cNvPr id="1" name=""/>
        <p:cNvGrpSpPr/>
        <p:nvPr/>
      </p:nvGrpSpPr>
      <p:grpSpPr>
        <a:xfrm>
          <a:off x="0" y="0"/>
          <a:ext cx="0" cy="0"/>
          <a:chOff x="0" y="0"/>
          <a:chExt cx="0" cy="0"/>
        </a:xfrm>
      </p:grpSpPr>
      <p:grpSp>
        <p:nvGrpSpPr>
          <p:cNvPr name="Group 2" id="2"/>
          <p:cNvGrpSpPr/>
          <p:nvPr/>
        </p:nvGrpSpPr>
        <p:grpSpPr>
          <a:xfrm rot="0">
            <a:off x="-2905210" y="-7279968"/>
            <a:ext cx="19980262" cy="9457080"/>
            <a:chOff x="0" y="0"/>
            <a:chExt cx="11349800" cy="5372100"/>
          </a:xfrm>
        </p:grpSpPr>
        <p:sp>
          <p:nvSpPr>
            <p:cNvPr name="Freeform 3" id="3"/>
            <p:cNvSpPr/>
            <p:nvPr/>
          </p:nvSpPr>
          <p:spPr>
            <a:xfrm flipH="false" flipV="false" rot="0">
              <a:off x="0" y="0"/>
              <a:ext cx="11349799" cy="5372100"/>
            </a:xfrm>
            <a:custGeom>
              <a:avLst/>
              <a:gdLst/>
              <a:ahLst/>
              <a:cxnLst/>
              <a:rect r="r" b="b" t="t" l="l"/>
              <a:pathLst>
                <a:path h="5372100" w="11349799">
                  <a:moveTo>
                    <a:pt x="9799130" y="0"/>
                  </a:moveTo>
                  <a:lnTo>
                    <a:pt x="1550670" y="0"/>
                  </a:lnTo>
                  <a:lnTo>
                    <a:pt x="0" y="2686050"/>
                  </a:lnTo>
                  <a:lnTo>
                    <a:pt x="1550670" y="5372100"/>
                  </a:lnTo>
                  <a:lnTo>
                    <a:pt x="9799130" y="5372100"/>
                  </a:lnTo>
                  <a:lnTo>
                    <a:pt x="11349799" y="2686050"/>
                  </a:lnTo>
                  <a:lnTo>
                    <a:pt x="9799130" y="0"/>
                  </a:lnTo>
                  <a:close/>
                </a:path>
              </a:pathLst>
            </a:custGeom>
            <a:solidFill>
              <a:srgbClr val="FFFFFF"/>
            </a:solidFill>
          </p:spPr>
        </p:sp>
      </p:grpSp>
      <p:sp>
        <p:nvSpPr>
          <p:cNvPr name="AutoShape 4" id="4"/>
          <p:cNvSpPr/>
          <p:nvPr/>
        </p:nvSpPr>
        <p:spPr>
          <a:xfrm rot="5400000">
            <a:off x="6237582" y="6337595"/>
            <a:ext cx="5812836" cy="0"/>
          </a:xfrm>
          <a:prstGeom prst="line">
            <a:avLst/>
          </a:prstGeom>
          <a:ln cap="rnd" w="28575">
            <a:solidFill>
              <a:srgbClr val="86C7ED"/>
            </a:solidFill>
            <a:prstDash val="solid"/>
            <a:headEnd type="none" len="sm" w="sm"/>
            <a:tailEnd type="none" len="sm" w="sm"/>
          </a:ln>
        </p:spPr>
      </p:sp>
      <p:grpSp>
        <p:nvGrpSpPr>
          <p:cNvPr name="Group 5" id="5"/>
          <p:cNvGrpSpPr/>
          <p:nvPr/>
        </p:nvGrpSpPr>
        <p:grpSpPr>
          <a:xfrm rot="0">
            <a:off x="1028700" y="687070"/>
            <a:ext cx="12028998" cy="1129766"/>
            <a:chOff x="0" y="0"/>
            <a:chExt cx="16038664" cy="1506355"/>
          </a:xfrm>
        </p:grpSpPr>
        <p:sp>
          <p:nvSpPr>
            <p:cNvPr name="TextBox 6" id="6"/>
            <p:cNvSpPr txBox="true"/>
            <p:nvPr/>
          </p:nvSpPr>
          <p:spPr>
            <a:xfrm rot="0">
              <a:off x="0" y="742486"/>
              <a:ext cx="16038664" cy="768103"/>
            </a:xfrm>
            <a:prstGeom prst="rect">
              <a:avLst/>
            </a:prstGeom>
          </p:spPr>
          <p:txBody>
            <a:bodyPr anchor="t" rtlCol="false" tIns="0" lIns="0" bIns="0" rIns="0">
              <a:spAutoFit/>
            </a:bodyPr>
            <a:lstStyle/>
            <a:p>
              <a:pPr algn="l">
                <a:lnSpc>
                  <a:spcPts val="2380"/>
                </a:lnSpc>
              </a:pPr>
              <a:r>
                <a:rPr lang="en-US" sz="1700" spc="8">
                  <a:solidFill>
                    <a:srgbClr val="A066CB"/>
                  </a:solidFill>
                  <a:latin typeface="Fira Sans Light"/>
                  <a:ea typeface="Fira Sans Light"/>
                  <a:cs typeface="Fira Sans Light"/>
                  <a:sym typeface="Fira Sans Light"/>
                </a:rPr>
                <a:t>To create an efficient and user-friendly platform that simplifies condominium management and fosters better communication between administrators and residents</a:t>
              </a:r>
            </a:p>
          </p:txBody>
        </p:sp>
        <p:sp>
          <p:nvSpPr>
            <p:cNvPr name="TextBox 7" id="7"/>
            <p:cNvSpPr txBox="true"/>
            <p:nvPr/>
          </p:nvSpPr>
          <p:spPr>
            <a:xfrm rot="0">
              <a:off x="0" y="-66675"/>
              <a:ext cx="16038664" cy="676363"/>
            </a:xfrm>
            <a:prstGeom prst="rect">
              <a:avLst/>
            </a:prstGeom>
          </p:spPr>
          <p:txBody>
            <a:bodyPr anchor="t" rtlCol="false" tIns="0" lIns="0" bIns="0" rIns="0">
              <a:spAutoFit/>
            </a:bodyPr>
            <a:lstStyle/>
            <a:p>
              <a:pPr algn="l">
                <a:lnSpc>
                  <a:spcPts val="4200"/>
                </a:lnSpc>
                <a:spcBef>
                  <a:spcPct val="0"/>
                </a:spcBef>
              </a:pPr>
              <a:r>
                <a:rPr lang="en-US" sz="3000" b="true">
                  <a:solidFill>
                    <a:srgbClr val="1836B2"/>
                  </a:solidFill>
                  <a:latin typeface="Fira Sans Medium"/>
                  <a:ea typeface="Fira Sans Medium"/>
                  <a:cs typeface="Fira Sans Medium"/>
                  <a:sym typeface="Fira Sans Medium"/>
                </a:rPr>
                <a:t>Objective</a:t>
              </a:r>
            </a:p>
          </p:txBody>
        </p:sp>
      </p:grpSp>
      <p:grpSp>
        <p:nvGrpSpPr>
          <p:cNvPr name="Group 8" id="8"/>
          <p:cNvGrpSpPr/>
          <p:nvPr/>
        </p:nvGrpSpPr>
        <p:grpSpPr>
          <a:xfrm rot="0">
            <a:off x="841501" y="3533316"/>
            <a:ext cx="6841040" cy="6271289"/>
            <a:chOff x="0" y="0"/>
            <a:chExt cx="9121387" cy="8361719"/>
          </a:xfrm>
        </p:grpSpPr>
        <p:sp>
          <p:nvSpPr>
            <p:cNvPr name="TextBox 9" id="9"/>
            <p:cNvSpPr txBox="true"/>
            <p:nvPr/>
          </p:nvSpPr>
          <p:spPr>
            <a:xfrm rot="0">
              <a:off x="0" y="-13970"/>
              <a:ext cx="9121387" cy="7186481"/>
            </a:xfrm>
            <a:prstGeom prst="rect">
              <a:avLst/>
            </a:prstGeom>
          </p:spPr>
          <p:txBody>
            <a:bodyPr anchor="t" rtlCol="false" tIns="0" lIns="0" bIns="0" rIns="0">
              <a:spAutoFit/>
            </a:bodyPr>
            <a:lstStyle/>
            <a:p>
              <a:pPr algn="l" marL="653103" indent="-326552" lvl="1">
                <a:lnSpc>
                  <a:spcPts val="4235"/>
                </a:lnSpc>
                <a:buFont typeface="Arial"/>
                <a:buChar char="•"/>
              </a:pPr>
              <a:r>
                <a:rPr lang="en-US" sz="3025" spc="-60">
                  <a:solidFill>
                    <a:srgbClr val="FFFFFF"/>
                  </a:solidFill>
                  <a:latin typeface="Fira Sans"/>
                  <a:ea typeface="Fira Sans"/>
                  <a:cs typeface="Fira Sans"/>
                  <a:sym typeface="Fira Sans"/>
                </a:rPr>
                <a:t>Simplify the management of shared expenses, allocated based on the square footage of each unit.</a:t>
              </a:r>
            </a:p>
            <a:p>
              <a:pPr algn="l" marL="653103" indent="-326552" lvl="1">
                <a:lnSpc>
                  <a:spcPts val="4235"/>
                </a:lnSpc>
                <a:buFont typeface="Arial"/>
                <a:buChar char="•"/>
              </a:pPr>
              <a:r>
                <a:rPr lang="en-US" sz="3025" spc="-60">
                  <a:solidFill>
                    <a:srgbClr val="FFFFFF"/>
                  </a:solidFill>
                  <a:latin typeface="Fira Sans"/>
                  <a:ea typeface="Fira Sans"/>
                  <a:cs typeface="Fira Sans"/>
                  <a:sym typeface="Fira Sans"/>
                </a:rPr>
                <a:t>Enable the creation and approval of installment payment agreements.</a:t>
              </a:r>
            </a:p>
            <a:p>
              <a:pPr algn="l" marL="653103" indent="-326552" lvl="1">
                <a:lnSpc>
                  <a:spcPts val="4235"/>
                </a:lnSpc>
                <a:buFont typeface="Arial"/>
                <a:buChar char="•"/>
              </a:pPr>
              <a:r>
                <a:rPr lang="en-US" sz="3025" spc="-60">
                  <a:solidFill>
                    <a:srgbClr val="FFFFFF"/>
                  </a:solidFill>
                  <a:latin typeface="Fira Sans"/>
                  <a:ea typeface="Fira Sans"/>
                  <a:cs typeface="Fira Sans"/>
                  <a:sym typeface="Fira Sans"/>
                </a:rPr>
                <a:t>Provide tools to manage product catalogs and sales.</a:t>
              </a:r>
            </a:p>
            <a:p>
              <a:pPr algn="l" marL="653103" indent="-326552" lvl="1">
                <a:lnSpc>
                  <a:spcPts val="4235"/>
                </a:lnSpc>
                <a:buFont typeface="Arial"/>
                <a:buChar char="•"/>
              </a:pPr>
              <a:r>
                <a:rPr lang="en-US" sz="3025" spc="-60">
                  <a:solidFill>
                    <a:srgbClr val="FFFFFF"/>
                  </a:solidFill>
                  <a:latin typeface="Fira Sans"/>
                  <a:ea typeface="Fira Sans"/>
                  <a:cs typeface="Fira Sans"/>
                  <a:sym typeface="Fira Sans"/>
                </a:rPr>
                <a:t>Maintain a detailed transaction history and generate financial reports.</a:t>
              </a:r>
            </a:p>
            <a:p>
              <a:pPr algn="l">
                <a:lnSpc>
                  <a:spcPts val="105"/>
                </a:lnSpc>
              </a:pPr>
            </a:p>
          </p:txBody>
        </p:sp>
        <p:sp>
          <p:nvSpPr>
            <p:cNvPr name="TextBox 10" id="10"/>
            <p:cNvSpPr txBox="true"/>
            <p:nvPr/>
          </p:nvSpPr>
          <p:spPr>
            <a:xfrm rot="0">
              <a:off x="0" y="7593616"/>
              <a:ext cx="9121387" cy="768103"/>
            </a:xfrm>
            <a:prstGeom prst="rect">
              <a:avLst/>
            </a:prstGeom>
          </p:spPr>
          <p:txBody>
            <a:bodyPr anchor="t" rtlCol="false" tIns="0" lIns="0" bIns="0" rIns="0">
              <a:spAutoFit/>
            </a:bodyPr>
            <a:lstStyle/>
            <a:p>
              <a:pPr algn="l">
                <a:lnSpc>
                  <a:spcPts val="2380"/>
                </a:lnSpc>
              </a:pPr>
              <a:r>
                <a:rPr lang="en-US" sz="1700" spc="8">
                  <a:solidFill>
                    <a:srgbClr val="FFFFFF"/>
                  </a:solidFill>
                  <a:latin typeface="Fira Sans Light"/>
                  <a:ea typeface="Fira Sans Light"/>
                  <a:cs typeface="Fira Sans Light"/>
                  <a:sym typeface="Fira Sans Light"/>
                </a:rPr>
                <a:t>For those who want to simplify condominium management and enhance transparency in daily operations.</a:t>
              </a:r>
            </a:p>
          </p:txBody>
        </p:sp>
      </p:grpSp>
      <p:sp>
        <p:nvSpPr>
          <p:cNvPr name="TextBox 11" id="11"/>
          <p:cNvSpPr txBox="true"/>
          <p:nvPr/>
        </p:nvSpPr>
        <p:spPr>
          <a:xfrm rot="0">
            <a:off x="1457442" y="2659710"/>
            <a:ext cx="3827882" cy="523941"/>
          </a:xfrm>
          <a:prstGeom prst="rect">
            <a:avLst/>
          </a:prstGeom>
        </p:spPr>
        <p:txBody>
          <a:bodyPr anchor="t" rtlCol="false" tIns="0" lIns="0" bIns="0" rIns="0">
            <a:spAutoFit/>
          </a:bodyPr>
          <a:lstStyle/>
          <a:p>
            <a:pPr algn="l">
              <a:lnSpc>
                <a:spcPts val="4200"/>
              </a:lnSpc>
              <a:spcBef>
                <a:spcPct val="0"/>
              </a:spcBef>
            </a:pPr>
            <a:r>
              <a:rPr lang="en-US" sz="3000" b="true">
                <a:solidFill>
                  <a:srgbClr val="FFFFFF"/>
                </a:solidFill>
                <a:latin typeface="Fira Sans Medium"/>
                <a:ea typeface="Fira Sans Medium"/>
                <a:cs typeface="Fira Sans Medium"/>
                <a:sym typeface="Fira Sans Medium"/>
              </a:rPr>
              <a:t>For Administrators:</a:t>
            </a:r>
          </a:p>
        </p:txBody>
      </p:sp>
      <p:sp>
        <p:nvSpPr>
          <p:cNvPr name="TextBox 12" id="12"/>
          <p:cNvSpPr txBox="true"/>
          <p:nvPr/>
        </p:nvSpPr>
        <p:spPr>
          <a:xfrm rot="0">
            <a:off x="10274499" y="2659710"/>
            <a:ext cx="12028998" cy="523941"/>
          </a:xfrm>
          <a:prstGeom prst="rect">
            <a:avLst/>
          </a:prstGeom>
        </p:spPr>
        <p:txBody>
          <a:bodyPr anchor="t" rtlCol="false" tIns="0" lIns="0" bIns="0" rIns="0">
            <a:spAutoFit/>
          </a:bodyPr>
          <a:lstStyle/>
          <a:p>
            <a:pPr algn="l">
              <a:lnSpc>
                <a:spcPts val="4200"/>
              </a:lnSpc>
              <a:spcBef>
                <a:spcPct val="0"/>
              </a:spcBef>
            </a:pPr>
            <a:r>
              <a:rPr lang="en-US" sz="3000" b="true">
                <a:solidFill>
                  <a:srgbClr val="FFFFFF"/>
                </a:solidFill>
                <a:latin typeface="Fira Sans Medium"/>
                <a:ea typeface="Fira Sans Medium"/>
                <a:cs typeface="Fira Sans Medium"/>
                <a:sym typeface="Fira Sans Medium"/>
              </a:rPr>
              <a:t>For Residents:</a:t>
            </a:r>
          </a:p>
        </p:txBody>
      </p:sp>
      <p:grpSp>
        <p:nvGrpSpPr>
          <p:cNvPr name="Group 13" id="13"/>
          <p:cNvGrpSpPr/>
          <p:nvPr/>
        </p:nvGrpSpPr>
        <p:grpSpPr>
          <a:xfrm rot="0">
            <a:off x="9637178" y="3533316"/>
            <a:ext cx="6841040" cy="6271289"/>
            <a:chOff x="0" y="0"/>
            <a:chExt cx="9121387" cy="8361719"/>
          </a:xfrm>
        </p:grpSpPr>
        <p:sp>
          <p:nvSpPr>
            <p:cNvPr name="TextBox 14" id="14"/>
            <p:cNvSpPr txBox="true"/>
            <p:nvPr/>
          </p:nvSpPr>
          <p:spPr>
            <a:xfrm rot="0">
              <a:off x="0" y="-13970"/>
              <a:ext cx="9121387" cy="7186481"/>
            </a:xfrm>
            <a:prstGeom prst="rect">
              <a:avLst/>
            </a:prstGeom>
          </p:spPr>
          <p:txBody>
            <a:bodyPr anchor="t" rtlCol="false" tIns="0" lIns="0" bIns="0" rIns="0">
              <a:spAutoFit/>
            </a:bodyPr>
            <a:lstStyle/>
            <a:p>
              <a:pPr algn="l" marL="653103" indent="-326552" lvl="1">
                <a:lnSpc>
                  <a:spcPts val="4235"/>
                </a:lnSpc>
                <a:buFont typeface="Arial"/>
                <a:buChar char="•"/>
              </a:pPr>
              <a:r>
                <a:rPr lang="en-US" sz="3025" spc="-60">
                  <a:solidFill>
                    <a:srgbClr val="FFFFFF"/>
                  </a:solidFill>
                  <a:latin typeface="Fira Sans"/>
                  <a:ea typeface="Fira Sans"/>
                  <a:cs typeface="Fira Sans"/>
                  <a:sym typeface="Fira Sans"/>
                </a:rPr>
                <a:t>Offer easy access to pay their fees and shared expenses.</a:t>
              </a:r>
            </a:p>
            <a:p>
              <a:pPr algn="l" marL="653103" indent="-326552" lvl="1">
                <a:lnSpc>
                  <a:spcPts val="4235"/>
                </a:lnSpc>
                <a:buFont typeface="Arial"/>
                <a:buChar char="•"/>
              </a:pPr>
              <a:r>
                <a:rPr lang="en-US" sz="3025" spc="-60">
                  <a:solidFill>
                    <a:srgbClr val="FFFFFF"/>
                  </a:solidFill>
                  <a:latin typeface="Fira Sans"/>
                  <a:ea typeface="Fira Sans"/>
                  <a:cs typeface="Fira Sans"/>
                  <a:sym typeface="Fira Sans"/>
                </a:rPr>
                <a:t>Provide flexibility through installment payment plans.</a:t>
              </a:r>
            </a:p>
            <a:p>
              <a:pPr algn="l" marL="653103" indent="-326552" lvl="1">
                <a:lnSpc>
                  <a:spcPts val="4235"/>
                </a:lnSpc>
                <a:buFont typeface="Arial"/>
                <a:buChar char="•"/>
              </a:pPr>
              <a:r>
                <a:rPr lang="en-US" sz="3025" spc="-60">
                  <a:solidFill>
                    <a:srgbClr val="FFFFFF"/>
                  </a:solidFill>
                  <a:latin typeface="Fira Sans"/>
                  <a:ea typeface="Fira Sans"/>
                  <a:cs typeface="Fira Sans"/>
                  <a:sym typeface="Fira Sans"/>
                </a:rPr>
                <a:t>Allow the purchase of products directly from the app, with secure payment options.</a:t>
              </a:r>
            </a:p>
            <a:p>
              <a:pPr algn="l" marL="653103" indent="-326552" lvl="1">
                <a:lnSpc>
                  <a:spcPts val="4235"/>
                </a:lnSpc>
                <a:buFont typeface="Arial"/>
                <a:buChar char="•"/>
              </a:pPr>
              <a:r>
                <a:rPr lang="en-US" sz="3025" spc="-60">
                  <a:solidFill>
                    <a:srgbClr val="FFFFFF"/>
                  </a:solidFill>
                  <a:latin typeface="Fira Sans"/>
                  <a:ea typeface="Fira Sans"/>
                  <a:cs typeface="Fira Sans"/>
                  <a:sym typeface="Fira Sans"/>
                </a:rPr>
                <a:t>Ensure financial transparency with detailed transaction histories and reports.</a:t>
              </a:r>
            </a:p>
            <a:p>
              <a:pPr algn="l">
                <a:lnSpc>
                  <a:spcPts val="105"/>
                </a:lnSpc>
              </a:pPr>
            </a:p>
          </p:txBody>
        </p:sp>
        <p:sp>
          <p:nvSpPr>
            <p:cNvPr name="TextBox 15" id="15"/>
            <p:cNvSpPr txBox="true"/>
            <p:nvPr/>
          </p:nvSpPr>
          <p:spPr>
            <a:xfrm rot="0">
              <a:off x="0" y="7593616"/>
              <a:ext cx="9121387" cy="768103"/>
            </a:xfrm>
            <a:prstGeom prst="rect">
              <a:avLst/>
            </a:prstGeom>
          </p:spPr>
          <p:txBody>
            <a:bodyPr anchor="t" rtlCol="false" tIns="0" lIns="0" bIns="0" rIns="0">
              <a:spAutoFit/>
            </a:bodyPr>
            <a:lstStyle/>
            <a:p>
              <a:pPr algn="l">
                <a:lnSpc>
                  <a:spcPts val="2380"/>
                </a:lnSpc>
              </a:pPr>
              <a:r>
                <a:rPr lang="en-US" sz="1700" spc="8">
                  <a:solidFill>
                    <a:srgbClr val="FFFFFF"/>
                  </a:solidFill>
                  <a:latin typeface="Fira Sans Light"/>
                  <a:ea typeface="Fira Sans Light"/>
                  <a:cs typeface="Fira Sans Light"/>
                  <a:sym typeface="Fira Sans Light"/>
                </a:rPr>
                <a:t>For those who need flexible payment options and easy access to condominium services</a:t>
              </a:r>
            </a:p>
          </p:txBody>
        </p:sp>
      </p:grpSp>
      <p:sp>
        <p:nvSpPr>
          <p:cNvPr name="Freeform 16" id="16"/>
          <p:cNvSpPr/>
          <p:nvPr/>
        </p:nvSpPr>
        <p:spPr>
          <a:xfrm flipH="false" flipV="false" rot="0">
            <a:off x="16397437" y="687070"/>
            <a:ext cx="861863" cy="822687"/>
          </a:xfrm>
          <a:custGeom>
            <a:avLst/>
            <a:gdLst/>
            <a:ahLst/>
            <a:cxnLst/>
            <a:rect r="r" b="b" t="t" l="l"/>
            <a:pathLst>
              <a:path h="822687" w="861863">
                <a:moveTo>
                  <a:pt x="0" y="0"/>
                </a:moveTo>
                <a:lnTo>
                  <a:pt x="861863" y="0"/>
                </a:lnTo>
                <a:lnTo>
                  <a:pt x="861863" y="822687"/>
                </a:lnTo>
                <a:lnTo>
                  <a:pt x="0" y="822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9480416" y="2787265"/>
            <a:ext cx="527223" cy="335506"/>
          </a:xfrm>
          <a:custGeom>
            <a:avLst/>
            <a:gdLst/>
            <a:ahLst/>
            <a:cxnLst/>
            <a:rect r="r" b="b" t="t" l="l"/>
            <a:pathLst>
              <a:path h="335506" w="527223">
                <a:moveTo>
                  <a:pt x="0" y="0"/>
                </a:moveTo>
                <a:lnTo>
                  <a:pt x="527223" y="0"/>
                </a:lnTo>
                <a:lnTo>
                  <a:pt x="527223" y="335506"/>
                </a:lnTo>
                <a:lnTo>
                  <a:pt x="0" y="3355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609376" y="2756825"/>
            <a:ext cx="581366" cy="396386"/>
          </a:xfrm>
          <a:custGeom>
            <a:avLst/>
            <a:gdLst/>
            <a:ahLst/>
            <a:cxnLst/>
            <a:rect r="r" b="b" t="t" l="l"/>
            <a:pathLst>
              <a:path h="396386" w="581366">
                <a:moveTo>
                  <a:pt x="0" y="0"/>
                </a:moveTo>
                <a:lnTo>
                  <a:pt x="581366" y="0"/>
                </a:lnTo>
                <a:lnTo>
                  <a:pt x="581366" y="396386"/>
                </a:lnTo>
                <a:lnTo>
                  <a:pt x="0" y="3963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484604" y="741517"/>
            <a:ext cx="356897" cy="356897"/>
          </a:xfrm>
          <a:custGeom>
            <a:avLst/>
            <a:gdLst/>
            <a:ahLst/>
            <a:cxnLst/>
            <a:rect r="r" b="b" t="t" l="l"/>
            <a:pathLst>
              <a:path h="356897" w="356897">
                <a:moveTo>
                  <a:pt x="0" y="0"/>
                </a:moveTo>
                <a:lnTo>
                  <a:pt x="356897" y="0"/>
                </a:lnTo>
                <a:lnTo>
                  <a:pt x="356897" y="356896"/>
                </a:lnTo>
                <a:lnTo>
                  <a:pt x="0" y="3568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sp>
        <p:nvSpPr>
          <p:cNvPr name="TextBox 2" id="2"/>
          <p:cNvSpPr txBox="true"/>
          <p:nvPr/>
        </p:nvSpPr>
        <p:spPr>
          <a:xfrm rot="0">
            <a:off x="6156141" y="1424305"/>
            <a:ext cx="9746501" cy="7495540"/>
          </a:xfrm>
          <a:prstGeom prst="rect">
            <a:avLst/>
          </a:prstGeom>
        </p:spPr>
        <p:txBody>
          <a:bodyPr anchor="t" rtlCol="false" tIns="0" lIns="0" bIns="0" rIns="0">
            <a:spAutoFit/>
          </a:bodyPr>
          <a:lstStyle/>
          <a:p>
            <a:pPr algn="l">
              <a:lnSpc>
                <a:spcPts val="7369"/>
              </a:lnSpc>
            </a:pPr>
            <a:r>
              <a:rPr lang="en-US" sz="6699" b="true">
                <a:solidFill>
                  <a:srgbClr val="FFFFFF"/>
                </a:solidFill>
                <a:latin typeface="Fira Sans Semi-Bold"/>
                <a:ea typeface="Fira Sans Semi-Bold"/>
                <a:cs typeface="Fira Sans Semi-Bold"/>
                <a:sym typeface="Fira Sans Semi-Bold"/>
              </a:rPr>
              <a:t>Meet Our Team</a:t>
            </a:r>
          </a:p>
          <a:p>
            <a:pPr algn="l">
              <a:lnSpc>
                <a:spcPts val="7369"/>
              </a:lnSpc>
            </a:pPr>
          </a:p>
          <a:p>
            <a:pPr algn="l">
              <a:lnSpc>
                <a:spcPts val="7369"/>
              </a:lnSpc>
            </a:pPr>
          </a:p>
          <a:p>
            <a:pPr algn="l">
              <a:lnSpc>
                <a:spcPts val="7369"/>
              </a:lnSpc>
            </a:pPr>
          </a:p>
          <a:p>
            <a:pPr algn="l">
              <a:lnSpc>
                <a:spcPts val="7369"/>
              </a:lnSpc>
            </a:pPr>
          </a:p>
          <a:p>
            <a:pPr algn="l">
              <a:lnSpc>
                <a:spcPts val="7369"/>
              </a:lnSpc>
            </a:pPr>
          </a:p>
          <a:p>
            <a:pPr algn="l">
              <a:lnSpc>
                <a:spcPts val="7369"/>
              </a:lnSpc>
            </a:pPr>
          </a:p>
          <a:p>
            <a:pPr algn="l">
              <a:lnSpc>
                <a:spcPts val="7369"/>
              </a:lnSpc>
            </a:pPr>
          </a:p>
        </p:txBody>
      </p:sp>
      <p:grpSp>
        <p:nvGrpSpPr>
          <p:cNvPr name="Group 3" id="3"/>
          <p:cNvGrpSpPr>
            <a:grpSpLocks noChangeAspect="true"/>
          </p:cNvGrpSpPr>
          <p:nvPr/>
        </p:nvGrpSpPr>
        <p:grpSpPr>
          <a:xfrm rot="0">
            <a:off x="1579989" y="3759633"/>
            <a:ext cx="4364980" cy="3779876"/>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9994" r="0" b="0"/>
              </a:stretch>
            </a:blipFill>
          </p:spPr>
        </p:sp>
      </p:grpSp>
      <p:grpSp>
        <p:nvGrpSpPr>
          <p:cNvPr name="Group 5" id="5"/>
          <p:cNvGrpSpPr/>
          <p:nvPr/>
        </p:nvGrpSpPr>
        <p:grpSpPr>
          <a:xfrm rot="0">
            <a:off x="2059045" y="8291532"/>
            <a:ext cx="3406867" cy="864631"/>
            <a:chOff x="0" y="0"/>
            <a:chExt cx="4542489" cy="1152841"/>
          </a:xfrm>
        </p:grpSpPr>
        <p:sp>
          <p:nvSpPr>
            <p:cNvPr name="TextBox 6" id="6"/>
            <p:cNvSpPr txBox="true"/>
            <p:nvPr/>
          </p:nvSpPr>
          <p:spPr>
            <a:xfrm rot="0">
              <a:off x="0" y="685269"/>
              <a:ext cx="4542489" cy="471805"/>
            </a:xfrm>
            <a:prstGeom prst="rect">
              <a:avLst/>
            </a:prstGeom>
          </p:spPr>
          <p:txBody>
            <a:bodyPr anchor="t" rtlCol="false" tIns="0" lIns="0" bIns="0" rIns="0">
              <a:spAutoFit/>
            </a:bodyPr>
            <a:lstStyle/>
            <a:p>
              <a:pPr algn="ctr" marL="0" indent="0" lvl="0">
                <a:lnSpc>
                  <a:spcPts val="2940"/>
                </a:lnSpc>
                <a:spcBef>
                  <a:spcPct val="0"/>
                </a:spcBef>
              </a:pPr>
              <a:r>
                <a:rPr lang="en-US" sz="2100" spc="10">
                  <a:solidFill>
                    <a:srgbClr val="FFFFFF"/>
                  </a:solidFill>
                  <a:latin typeface="Fira Sans Light"/>
                  <a:ea typeface="Fira Sans Light"/>
                  <a:cs typeface="Fira Sans Light"/>
                  <a:sym typeface="Fira Sans Light"/>
                </a:rPr>
                <a:t>Developer</a:t>
              </a:r>
            </a:p>
          </p:txBody>
        </p:sp>
        <p:sp>
          <p:nvSpPr>
            <p:cNvPr name="TextBox 7" id="7"/>
            <p:cNvSpPr txBox="true"/>
            <p:nvPr/>
          </p:nvSpPr>
          <p:spPr>
            <a:xfrm rot="0">
              <a:off x="19083" y="-66675"/>
              <a:ext cx="4523406" cy="676275"/>
            </a:xfrm>
            <a:prstGeom prst="rect">
              <a:avLst/>
            </a:prstGeom>
          </p:spPr>
          <p:txBody>
            <a:bodyPr anchor="t" rtlCol="false" tIns="0" lIns="0" bIns="0" rIns="0">
              <a:spAutoFit/>
            </a:bodyPr>
            <a:lstStyle/>
            <a:p>
              <a:pPr algn="ctr" marL="0" indent="0" lvl="0">
                <a:lnSpc>
                  <a:spcPts val="4200"/>
                </a:lnSpc>
                <a:spcBef>
                  <a:spcPct val="0"/>
                </a:spcBef>
              </a:pPr>
              <a:r>
                <a:rPr lang="en-US" b="true" sz="3000" spc="15">
                  <a:solidFill>
                    <a:srgbClr val="FFFFFF"/>
                  </a:solidFill>
                  <a:latin typeface="Fira Sans Medium"/>
                  <a:ea typeface="Fira Sans Medium"/>
                  <a:cs typeface="Fira Sans Medium"/>
                  <a:sym typeface="Fira Sans Medium"/>
                </a:rPr>
                <a:t>Víctor Bustos</a:t>
              </a:r>
            </a:p>
          </p:txBody>
        </p:sp>
      </p:grpSp>
      <p:grpSp>
        <p:nvGrpSpPr>
          <p:cNvPr name="Group 8" id="8"/>
          <p:cNvGrpSpPr/>
          <p:nvPr/>
        </p:nvGrpSpPr>
        <p:grpSpPr>
          <a:xfrm rot="0">
            <a:off x="7440566" y="8291532"/>
            <a:ext cx="3406867" cy="864631"/>
            <a:chOff x="0" y="0"/>
            <a:chExt cx="4542489" cy="1152841"/>
          </a:xfrm>
        </p:grpSpPr>
        <p:sp>
          <p:nvSpPr>
            <p:cNvPr name="TextBox 9" id="9"/>
            <p:cNvSpPr txBox="true"/>
            <p:nvPr/>
          </p:nvSpPr>
          <p:spPr>
            <a:xfrm rot="0">
              <a:off x="0" y="685269"/>
              <a:ext cx="4542489" cy="471805"/>
            </a:xfrm>
            <a:prstGeom prst="rect">
              <a:avLst/>
            </a:prstGeom>
          </p:spPr>
          <p:txBody>
            <a:bodyPr anchor="t" rtlCol="false" tIns="0" lIns="0" bIns="0" rIns="0">
              <a:spAutoFit/>
            </a:bodyPr>
            <a:lstStyle/>
            <a:p>
              <a:pPr algn="ctr" marL="0" indent="0" lvl="0">
                <a:lnSpc>
                  <a:spcPts val="2940"/>
                </a:lnSpc>
                <a:spcBef>
                  <a:spcPct val="0"/>
                </a:spcBef>
              </a:pPr>
              <a:r>
                <a:rPr lang="en-US" sz="2100" spc="10">
                  <a:solidFill>
                    <a:srgbClr val="FFFFFF"/>
                  </a:solidFill>
                  <a:latin typeface="Fira Sans Light"/>
                  <a:ea typeface="Fira Sans Light"/>
                  <a:cs typeface="Fira Sans Light"/>
                  <a:sym typeface="Fira Sans Light"/>
                </a:rPr>
                <a:t>Developer</a:t>
              </a:r>
            </a:p>
          </p:txBody>
        </p:sp>
        <p:sp>
          <p:nvSpPr>
            <p:cNvPr name="TextBox 10" id="10"/>
            <p:cNvSpPr txBox="true"/>
            <p:nvPr/>
          </p:nvSpPr>
          <p:spPr>
            <a:xfrm rot="0">
              <a:off x="19083" y="-66675"/>
              <a:ext cx="4523406" cy="676275"/>
            </a:xfrm>
            <a:prstGeom prst="rect">
              <a:avLst/>
            </a:prstGeom>
          </p:spPr>
          <p:txBody>
            <a:bodyPr anchor="t" rtlCol="false" tIns="0" lIns="0" bIns="0" rIns="0">
              <a:spAutoFit/>
            </a:bodyPr>
            <a:lstStyle/>
            <a:p>
              <a:pPr algn="ctr" marL="0" indent="0" lvl="0">
                <a:lnSpc>
                  <a:spcPts val="4200"/>
                </a:lnSpc>
                <a:spcBef>
                  <a:spcPct val="0"/>
                </a:spcBef>
              </a:pPr>
              <a:r>
                <a:rPr lang="en-US" b="true" sz="3000">
                  <a:solidFill>
                    <a:srgbClr val="FFFFFF"/>
                  </a:solidFill>
                  <a:latin typeface="Fira Sans Medium"/>
                  <a:ea typeface="Fira Sans Medium"/>
                  <a:cs typeface="Fira Sans Medium"/>
                  <a:sym typeface="Fira Sans Medium"/>
                </a:rPr>
                <a:t>Víctor Otero</a:t>
              </a:r>
            </a:p>
          </p:txBody>
        </p:sp>
      </p:grpSp>
      <p:grpSp>
        <p:nvGrpSpPr>
          <p:cNvPr name="Group 11" id="11"/>
          <p:cNvGrpSpPr/>
          <p:nvPr/>
        </p:nvGrpSpPr>
        <p:grpSpPr>
          <a:xfrm rot="0">
            <a:off x="12822088" y="8291532"/>
            <a:ext cx="3406867" cy="864556"/>
            <a:chOff x="0" y="0"/>
            <a:chExt cx="4542489" cy="1152742"/>
          </a:xfrm>
        </p:grpSpPr>
        <p:sp>
          <p:nvSpPr>
            <p:cNvPr name="TextBox 12" id="12"/>
            <p:cNvSpPr txBox="true"/>
            <p:nvPr/>
          </p:nvSpPr>
          <p:spPr>
            <a:xfrm rot="0">
              <a:off x="0" y="685170"/>
              <a:ext cx="4542489" cy="471805"/>
            </a:xfrm>
            <a:prstGeom prst="rect">
              <a:avLst/>
            </a:prstGeom>
          </p:spPr>
          <p:txBody>
            <a:bodyPr anchor="t" rtlCol="false" tIns="0" lIns="0" bIns="0" rIns="0">
              <a:spAutoFit/>
            </a:bodyPr>
            <a:lstStyle/>
            <a:p>
              <a:pPr algn="ctr" marL="0" indent="0" lvl="0">
                <a:lnSpc>
                  <a:spcPts val="2940"/>
                </a:lnSpc>
                <a:spcBef>
                  <a:spcPct val="0"/>
                </a:spcBef>
              </a:pPr>
              <a:r>
                <a:rPr lang="en-US" sz="2100" spc="10">
                  <a:solidFill>
                    <a:srgbClr val="FFFFFF"/>
                  </a:solidFill>
                  <a:latin typeface="Fira Sans Light"/>
                  <a:ea typeface="Fira Sans Light"/>
                  <a:cs typeface="Fira Sans Light"/>
                  <a:sym typeface="Fira Sans Light"/>
                </a:rPr>
                <a:t>Scrum Master</a:t>
              </a:r>
            </a:p>
          </p:txBody>
        </p:sp>
        <p:sp>
          <p:nvSpPr>
            <p:cNvPr name="TextBox 13" id="13"/>
            <p:cNvSpPr txBox="true"/>
            <p:nvPr/>
          </p:nvSpPr>
          <p:spPr>
            <a:xfrm rot="0">
              <a:off x="19083" y="-66675"/>
              <a:ext cx="4523406" cy="676176"/>
            </a:xfrm>
            <a:prstGeom prst="rect">
              <a:avLst/>
            </a:prstGeom>
          </p:spPr>
          <p:txBody>
            <a:bodyPr anchor="t" rtlCol="false" tIns="0" lIns="0" bIns="0" rIns="0">
              <a:spAutoFit/>
            </a:bodyPr>
            <a:lstStyle/>
            <a:p>
              <a:pPr algn="ctr" marL="0" indent="0" lvl="0">
                <a:lnSpc>
                  <a:spcPts val="4200"/>
                </a:lnSpc>
                <a:spcBef>
                  <a:spcPct val="0"/>
                </a:spcBef>
              </a:pPr>
              <a:r>
                <a:rPr lang="en-US" b="true" sz="3000">
                  <a:solidFill>
                    <a:srgbClr val="FFFFFF"/>
                  </a:solidFill>
                  <a:latin typeface="Fira Sans Medium"/>
                  <a:ea typeface="Fira Sans Medium"/>
                  <a:cs typeface="Fira Sans Medium"/>
                  <a:sym typeface="Fira Sans Medium"/>
                </a:rPr>
                <a:t>Juan Gana</a:t>
              </a:r>
            </a:p>
          </p:txBody>
        </p:sp>
      </p:grpSp>
      <p:grpSp>
        <p:nvGrpSpPr>
          <p:cNvPr name="Group 14" id="14"/>
          <p:cNvGrpSpPr>
            <a:grpSpLocks noChangeAspect="true"/>
          </p:cNvGrpSpPr>
          <p:nvPr/>
        </p:nvGrpSpPr>
        <p:grpSpPr>
          <a:xfrm rot="0">
            <a:off x="6961510" y="3759633"/>
            <a:ext cx="4364980" cy="3779876"/>
            <a:chOff x="0" y="0"/>
            <a:chExt cx="4282440" cy="3708400"/>
          </a:xfrm>
        </p:grpSpPr>
        <p:sp>
          <p:nvSpPr>
            <p:cNvPr name="Freeform 15" id="1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0" t="-35367" r="0" b="-70178"/>
              </a:stretch>
            </a:blipFill>
          </p:spPr>
        </p:sp>
      </p:grpSp>
      <p:grpSp>
        <p:nvGrpSpPr>
          <p:cNvPr name="Group 16" id="16"/>
          <p:cNvGrpSpPr>
            <a:grpSpLocks noChangeAspect="true"/>
          </p:cNvGrpSpPr>
          <p:nvPr/>
        </p:nvGrpSpPr>
        <p:grpSpPr>
          <a:xfrm rot="0">
            <a:off x="12343032" y="3759633"/>
            <a:ext cx="4364980" cy="3779876"/>
            <a:chOff x="0" y="0"/>
            <a:chExt cx="4282440" cy="3708400"/>
          </a:xfrm>
        </p:grpSpPr>
        <p:sp>
          <p:nvSpPr>
            <p:cNvPr name="Freeform 17" id="1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0" t="-15479" r="0" b="0"/>
              </a:stretch>
            </a:blipFill>
          </p:spPr>
        </p:sp>
      </p:grpSp>
      <p:sp>
        <p:nvSpPr>
          <p:cNvPr name="Freeform 18" id="18"/>
          <p:cNvSpPr/>
          <p:nvPr/>
        </p:nvSpPr>
        <p:spPr>
          <a:xfrm flipH="false" flipV="false" rot="0">
            <a:off x="15806886" y="186798"/>
            <a:ext cx="2252343" cy="507952"/>
          </a:xfrm>
          <a:custGeom>
            <a:avLst/>
            <a:gdLst/>
            <a:ahLst/>
            <a:cxnLst/>
            <a:rect r="r" b="b" t="t" l="l"/>
            <a:pathLst>
              <a:path h="507952" w="2252343">
                <a:moveTo>
                  <a:pt x="0" y="0"/>
                </a:moveTo>
                <a:lnTo>
                  <a:pt x="2252343" y="0"/>
                </a:lnTo>
                <a:lnTo>
                  <a:pt x="2252343" y="507952"/>
                </a:lnTo>
                <a:lnTo>
                  <a:pt x="0" y="507952"/>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0652" y="9657601"/>
            <a:ext cx="16926697" cy="1542251"/>
            <a:chOff x="0" y="0"/>
            <a:chExt cx="58960502" cy="5372100"/>
          </a:xfrm>
        </p:grpSpPr>
        <p:sp>
          <p:nvSpPr>
            <p:cNvPr name="Freeform 3" id="3"/>
            <p:cNvSpPr/>
            <p:nvPr/>
          </p:nvSpPr>
          <p:spPr>
            <a:xfrm flipH="false" flipV="false" rot="0">
              <a:off x="0" y="0"/>
              <a:ext cx="58960500" cy="5372100"/>
            </a:xfrm>
            <a:custGeom>
              <a:avLst/>
              <a:gdLst/>
              <a:ahLst/>
              <a:cxnLst/>
              <a:rect r="r" b="b" t="t" l="l"/>
              <a:pathLst>
                <a:path h="5372100" w="589605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A066CB"/>
            </a:solidFill>
          </p:spPr>
        </p:sp>
      </p:grpSp>
      <p:grpSp>
        <p:nvGrpSpPr>
          <p:cNvPr name="Group 4" id="4"/>
          <p:cNvGrpSpPr/>
          <p:nvPr/>
        </p:nvGrpSpPr>
        <p:grpSpPr>
          <a:xfrm rot="0">
            <a:off x="9102247" y="4170897"/>
            <a:ext cx="6704639" cy="1562100"/>
            <a:chOff x="0" y="0"/>
            <a:chExt cx="8939518" cy="2082800"/>
          </a:xfrm>
        </p:grpSpPr>
        <p:sp>
          <p:nvSpPr>
            <p:cNvPr name="TextBox 5" id="5"/>
            <p:cNvSpPr txBox="true"/>
            <p:nvPr/>
          </p:nvSpPr>
          <p:spPr>
            <a:xfrm rot="0">
              <a:off x="2600937" y="-15875"/>
              <a:ext cx="6338581" cy="2098675"/>
            </a:xfrm>
            <a:prstGeom prst="rect">
              <a:avLst/>
            </a:prstGeom>
          </p:spPr>
          <p:txBody>
            <a:bodyPr anchor="t" rtlCol="false" tIns="0" lIns="0" bIns="0" rIns="0">
              <a:spAutoFit/>
            </a:bodyPr>
            <a:lstStyle/>
            <a:p>
              <a:pPr algn="l">
                <a:lnSpc>
                  <a:spcPts val="4200"/>
                </a:lnSpc>
              </a:pPr>
              <a:r>
                <a:rPr lang="en-US" sz="3000" spc="15" b="true">
                  <a:solidFill>
                    <a:srgbClr val="000000"/>
                  </a:solidFill>
                  <a:latin typeface="Fira Sans Medium"/>
                  <a:ea typeface="Fira Sans Medium"/>
                  <a:cs typeface="Fira Sans Medium"/>
                  <a:sym typeface="Fira Sans Medium"/>
                </a:rPr>
                <a:t>Start exploring!</a:t>
              </a:r>
            </a:p>
            <a:p>
              <a:pPr algn="l">
                <a:lnSpc>
                  <a:spcPts val="4200"/>
                </a:lnSpc>
              </a:pPr>
            </a:p>
            <a:p>
              <a:pPr algn="l">
                <a:lnSpc>
                  <a:spcPts val="4200"/>
                </a:lnSpc>
              </a:pPr>
            </a:p>
          </p:txBody>
        </p:sp>
        <p:sp>
          <p:nvSpPr>
            <p:cNvPr name="TextBox 6" id="6"/>
            <p:cNvSpPr txBox="true"/>
            <p:nvPr/>
          </p:nvSpPr>
          <p:spPr>
            <a:xfrm rot="0">
              <a:off x="0" y="-9525"/>
              <a:ext cx="2283315" cy="720725"/>
            </a:xfrm>
            <a:prstGeom prst="rect">
              <a:avLst/>
            </a:prstGeom>
          </p:spPr>
          <p:txBody>
            <a:bodyPr anchor="t" rtlCol="false" tIns="0" lIns="0" bIns="0" rIns="0">
              <a:spAutoFit/>
            </a:bodyPr>
            <a:lstStyle/>
            <a:p>
              <a:pPr algn="l">
                <a:lnSpc>
                  <a:spcPts val="4200"/>
                </a:lnSpc>
              </a:pPr>
              <a:r>
                <a:rPr lang="en-US" sz="3500" spc="105" b="true">
                  <a:solidFill>
                    <a:srgbClr val="1836B2"/>
                  </a:solidFill>
                  <a:latin typeface="Fira Sans Ultra-Bold"/>
                  <a:ea typeface="Fira Sans Ultra-Bold"/>
                  <a:cs typeface="Fira Sans Ultra-Bold"/>
                  <a:sym typeface="Fira Sans Ultra-Bold"/>
                </a:rPr>
                <a:t>Step 3:</a:t>
              </a:r>
            </a:p>
          </p:txBody>
        </p:sp>
      </p:grpSp>
      <p:sp>
        <p:nvSpPr>
          <p:cNvPr name="AutoShape 7" id="7"/>
          <p:cNvSpPr/>
          <p:nvPr/>
        </p:nvSpPr>
        <p:spPr>
          <a:xfrm flipH="true">
            <a:off x="8885671" y="1963881"/>
            <a:ext cx="7651215" cy="0"/>
          </a:xfrm>
          <a:prstGeom prst="line">
            <a:avLst/>
          </a:prstGeom>
          <a:ln cap="rnd" w="76200">
            <a:solidFill>
              <a:srgbClr val="86C7ED"/>
            </a:solidFill>
            <a:prstDash val="sysDot"/>
            <a:headEnd type="none" len="sm" w="sm"/>
            <a:tailEnd type="none" len="sm" w="sm"/>
          </a:ln>
        </p:spPr>
      </p:sp>
      <p:sp>
        <p:nvSpPr>
          <p:cNvPr name="AutoShape 8" id="8"/>
          <p:cNvSpPr/>
          <p:nvPr/>
        </p:nvSpPr>
        <p:spPr>
          <a:xfrm flipH="true">
            <a:off x="8885671" y="3694011"/>
            <a:ext cx="7651215" cy="0"/>
          </a:xfrm>
          <a:prstGeom prst="line">
            <a:avLst/>
          </a:prstGeom>
          <a:ln cap="rnd" w="76200">
            <a:solidFill>
              <a:srgbClr val="86C7ED"/>
            </a:solidFill>
            <a:prstDash val="sysDot"/>
            <a:headEnd type="none" len="sm" w="sm"/>
            <a:tailEnd type="none" len="sm" w="sm"/>
          </a:ln>
        </p:spPr>
      </p:sp>
      <p:sp>
        <p:nvSpPr>
          <p:cNvPr name="Freeform 9" id="9"/>
          <p:cNvSpPr/>
          <p:nvPr/>
        </p:nvSpPr>
        <p:spPr>
          <a:xfrm flipH="false" flipV="false" rot="0">
            <a:off x="1246557" y="32272"/>
            <a:ext cx="1612593" cy="1612593"/>
          </a:xfrm>
          <a:custGeom>
            <a:avLst/>
            <a:gdLst/>
            <a:ahLst/>
            <a:cxnLst/>
            <a:rect r="r" b="b" t="t" l="l"/>
            <a:pathLst>
              <a:path h="1612593" w="1612593">
                <a:moveTo>
                  <a:pt x="0" y="0"/>
                </a:moveTo>
                <a:lnTo>
                  <a:pt x="1612593" y="0"/>
                </a:lnTo>
                <a:lnTo>
                  <a:pt x="1612593" y="1612593"/>
                </a:lnTo>
                <a:lnTo>
                  <a:pt x="0" y="1612593"/>
                </a:lnTo>
                <a:lnTo>
                  <a:pt x="0" y="0"/>
                </a:lnTo>
                <a:close/>
              </a:path>
            </a:pathLst>
          </a:custGeom>
          <a:blipFill>
            <a:blip r:embed="rId2"/>
            <a:stretch>
              <a:fillRect l="0" t="0" r="0" b="0"/>
            </a:stretch>
          </a:blipFill>
        </p:spPr>
      </p:sp>
      <p:sp>
        <p:nvSpPr>
          <p:cNvPr name="Freeform 10" id="10"/>
          <p:cNvSpPr/>
          <p:nvPr/>
        </p:nvSpPr>
        <p:spPr>
          <a:xfrm flipH="false" flipV="false" rot="0">
            <a:off x="8114719" y="5935215"/>
            <a:ext cx="3608086" cy="3608086"/>
          </a:xfrm>
          <a:custGeom>
            <a:avLst/>
            <a:gdLst/>
            <a:ahLst/>
            <a:cxnLst/>
            <a:rect r="r" b="b" t="t" l="l"/>
            <a:pathLst>
              <a:path h="3608086" w="3608086">
                <a:moveTo>
                  <a:pt x="0" y="0"/>
                </a:moveTo>
                <a:lnTo>
                  <a:pt x="3608087" y="0"/>
                </a:lnTo>
                <a:lnTo>
                  <a:pt x="3608087" y="3608086"/>
                </a:lnTo>
                <a:lnTo>
                  <a:pt x="0" y="3608086"/>
                </a:lnTo>
                <a:lnTo>
                  <a:pt x="0" y="0"/>
                </a:lnTo>
                <a:close/>
              </a:path>
            </a:pathLst>
          </a:custGeom>
          <a:blipFill>
            <a:blip r:embed="rId3"/>
            <a:stretch>
              <a:fillRect l="0" t="0" r="0" b="0"/>
            </a:stretch>
          </a:blipFill>
        </p:spPr>
      </p:sp>
      <p:sp>
        <p:nvSpPr>
          <p:cNvPr name="Freeform 11" id="11"/>
          <p:cNvSpPr/>
          <p:nvPr/>
        </p:nvSpPr>
        <p:spPr>
          <a:xfrm flipH="false" flipV="false" rot="0">
            <a:off x="14592624" y="5851983"/>
            <a:ext cx="2666676" cy="2666676"/>
          </a:xfrm>
          <a:custGeom>
            <a:avLst/>
            <a:gdLst/>
            <a:ahLst/>
            <a:cxnLst/>
            <a:rect r="r" b="b" t="t" l="l"/>
            <a:pathLst>
              <a:path h="2666676" w="2666676">
                <a:moveTo>
                  <a:pt x="0" y="0"/>
                </a:moveTo>
                <a:lnTo>
                  <a:pt x="2666676" y="0"/>
                </a:lnTo>
                <a:lnTo>
                  <a:pt x="2666676" y="2666677"/>
                </a:lnTo>
                <a:lnTo>
                  <a:pt x="0" y="2666677"/>
                </a:lnTo>
                <a:lnTo>
                  <a:pt x="0" y="0"/>
                </a:lnTo>
                <a:close/>
              </a:path>
            </a:pathLst>
          </a:custGeom>
          <a:blipFill>
            <a:blip r:embed="rId4"/>
            <a:stretch>
              <a:fillRect l="0" t="0" r="0" b="0"/>
            </a:stretch>
          </a:blipFill>
        </p:spPr>
      </p:sp>
      <p:grpSp>
        <p:nvGrpSpPr>
          <p:cNvPr name="Group 12" id="12"/>
          <p:cNvGrpSpPr/>
          <p:nvPr/>
        </p:nvGrpSpPr>
        <p:grpSpPr>
          <a:xfrm rot="0">
            <a:off x="3208283" y="351915"/>
            <a:ext cx="973308" cy="97330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A066CB"/>
            </a:solidFill>
          </p:spPr>
        </p:sp>
        <p:sp>
          <p:nvSpPr>
            <p:cNvPr name="TextBox 14" id="14"/>
            <p:cNvSpPr txBox="true"/>
            <p:nvPr/>
          </p:nvSpPr>
          <p:spPr>
            <a:xfrm>
              <a:off x="0" y="165100"/>
              <a:ext cx="711200" cy="444500"/>
            </a:xfrm>
            <a:prstGeom prst="rect">
              <a:avLst/>
            </a:prstGeom>
          </p:spPr>
          <p:txBody>
            <a:bodyPr anchor="ctr" rtlCol="false" tIns="50800" lIns="50800" bIns="50800" rIns="50800"/>
            <a:lstStyle/>
            <a:p>
              <a:pPr algn="ctr">
                <a:lnSpc>
                  <a:spcPts val="2380"/>
                </a:lnSpc>
              </a:pPr>
            </a:p>
          </p:txBody>
        </p:sp>
      </p:grpSp>
      <p:grpSp>
        <p:nvGrpSpPr>
          <p:cNvPr name="Group 15" id="15"/>
          <p:cNvGrpSpPr/>
          <p:nvPr/>
        </p:nvGrpSpPr>
        <p:grpSpPr>
          <a:xfrm rot="0">
            <a:off x="12126797" y="6173531"/>
            <a:ext cx="1819149" cy="181914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A066CB"/>
            </a:solidFill>
          </p:spPr>
        </p:sp>
        <p:sp>
          <p:nvSpPr>
            <p:cNvPr name="TextBox 17" id="17"/>
            <p:cNvSpPr txBox="true"/>
            <p:nvPr/>
          </p:nvSpPr>
          <p:spPr>
            <a:xfrm>
              <a:off x="0" y="165100"/>
              <a:ext cx="711200" cy="444500"/>
            </a:xfrm>
            <a:prstGeom prst="rect">
              <a:avLst/>
            </a:prstGeom>
          </p:spPr>
          <p:txBody>
            <a:bodyPr anchor="ctr" rtlCol="false" tIns="50800" lIns="50800" bIns="50800" rIns="50800"/>
            <a:lstStyle/>
            <a:p>
              <a:pPr algn="ctr">
                <a:lnSpc>
                  <a:spcPts val="2380"/>
                </a:lnSpc>
              </a:pPr>
            </a:p>
          </p:txBody>
        </p:sp>
      </p:grpSp>
      <p:sp>
        <p:nvSpPr>
          <p:cNvPr name="Freeform 18" id="18"/>
          <p:cNvSpPr/>
          <p:nvPr/>
        </p:nvSpPr>
        <p:spPr>
          <a:xfrm flipH="false" flipV="false" rot="0">
            <a:off x="15806886" y="186798"/>
            <a:ext cx="2252343" cy="507952"/>
          </a:xfrm>
          <a:custGeom>
            <a:avLst/>
            <a:gdLst/>
            <a:ahLst/>
            <a:cxnLst/>
            <a:rect r="r" b="b" t="t" l="l"/>
            <a:pathLst>
              <a:path h="507952" w="2252343">
                <a:moveTo>
                  <a:pt x="0" y="0"/>
                </a:moveTo>
                <a:lnTo>
                  <a:pt x="2252343" y="0"/>
                </a:lnTo>
                <a:lnTo>
                  <a:pt x="2252343" y="507952"/>
                </a:lnTo>
                <a:lnTo>
                  <a:pt x="0" y="507952"/>
                </a:lnTo>
                <a:lnTo>
                  <a:pt x="0" y="0"/>
                </a:lnTo>
                <a:close/>
              </a:path>
            </a:pathLst>
          </a:custGeom>
          <a:blipFill>
            <a:blip r:embed="rId5"/>
            <a:stretch>
              <a:fillRect l="0" t="0" r="0" b="0"/>
            </a:stretch>
          </a:blipFill>
        </p:spPr>
      </p:sp>
      <p:sp>
        <p:nvSpPr>
          <p:cNvPr name="Freeform 19" id="19"/>
          <p:cNvSpPr/>
          <p:nvPr/>
        </p:nvSpPr>
        <p:spPr>
          <a:xfrm flipH="false" flipV="false" rot="0">
            <a:off x="1246557" y="6112433"/>
            <a:ext cx="2108429" cy="714230"/>
          </a:xfrm>
          <a:custGeom>
            <a:avLst/>
            <a:gdLst/>
            <a:ahLst/>
            <a:cxnLst/>
            <a:rect r="r" b="b" t="t" l="l"/>
            <a:pathLst>
              <a:path h="714230" w="2108429">
                <a:moveTo>
                  <a:pt x="0" y="0"/>
                </a:moveTo>
                <a:lnTo>
                  <a:pt x="2108429" y="0"/>
                </a:lnTo>
                <a:lnTo>
                  <a:pt x="2108429" y="714230"/>
                </a:lnTo>
                <a:lnTo>
                  <a:pt x="0" y="714230"/>
                </a:lnTo>
                <a:lnTo>
                  <a:pt x="0" y="0"/>
                </a:lnTo>
                <a:close/>
              </a:path>
            </a:pathLst>
          </a:custGeom>
          <a:blipFill>
            <a:blip r:embed="rId6"/>
            <a:stretch>
              <a:fillRect l="0" t="0" r="0" b="0"/>
            </a:stretch>
          </a:blipFill>
        </p:spPr>
      </p:sp>
      <p:sp>
        <p:nvSpPr>
          <p:cNvPr name="Freeform 20" id="20"/>
          <p:cNvSpPr/>
          <p:nvPr/>
        </p:nvSpPr>
        <p:spPr>
          <a:xfrm flipH="false" flipV="false" rot="0">
            <a:off x="1366473" y="7036213"/>
            <a:ext cx="817208" cy="817208"/>
          </a:xfrm>
          <a:custGeom>
            <a:avLst/>
            <a:gdLst/>
            <a:ahLst/>
            <a:cxnLst/>
            <a:rect r="r" b="b" t="t" l="l"/>
            <a:pathLst>
              <a:path h="817208" w="817208">
                <a:moveTo>
                  <a:pt x="0" y="0"/>
                </a:moveTo>
                <a:lnTo>
                  <a:pt x="817208" y="0"/>
                </a:lnTo>
                <a:lnTo>
                  <a:pt x="817208" y="817208"/>
                </a:lnTo>
                <a:lnTo>
                  <a:pt x="0" y="817208"/>
                </a:lnTo>
                <a:lnTo>
                  <a:pt x="0" y="0"/>
                </a:lnTo>
                <a:close/>
              </a:path>
            </a:pathLst>
          </a:custGeom>
          <a:blipFill>
            <a:blip r:embed="rId7"/>
            <a:stretch>
              <a:fillRect l="0" t="0" r="0" b="0"/>
            </a:stretch>
          </a:blipFill>
        </p:spPr>
      </p:sp>
      <p:sp>
        <p:nvSpPr>
          <p:cNvPr name="Freeform 21" id="21"/>
          <p:cNvSpPr/>
          <p:nvPr/>
        </p:nvSpPr>
        <p:spPr>
          <a:xfrm flipH="false" flipV="false" rot="0">
            <a:off x="1366473" y="7826680"/>
            <a:ext cx="746675" cy="746675"/>
          </a:xfrm>
          <a:custGeom>
            <a:avLst/>
            <a:gdLst/>
            <a:ahLst/>
            <a:cxnLst/>
            <a:rect r="r" b="b" t="t" l="l"/>
            <a:pathLst>
              <a:path h="746675" w="746675">
                <a:moveTo>
                  <a:pt x="0" y="0"/>
                </a:moveTo>
                <a:lnTo>
                  <a:pt x="746675" y="0"/>
                </a:lnTo>
                <a:lnTo>
                  <a:pt x="746675" y="746674"/>
                </a:lnTo>
                <a:lnTo>
                  <a:pt x="0" y="746674"/>
                </a:lnTo>
                <a:lnTo>
                  <a:pt x="0" y="0"/>
                </a:lnTo>
                <a:close/>
              </a:path>
            </a:pathLst>
          </a:custGeom>
          <a:blipFill>
            <a:blip r:embed="rId8"/>
            <a:stretch>
              <a:fillRect l="0" t="0" r="0" b="0"/>
            </a:stretch>
          </a:blipFill>
        </p:spPr>
      </p:sp>
      <p:sp>
        <p:nvSpPr>
          <p:cNvPr name="Freeform 22" id="22"/>
          <p:cNvSpPr/>
          <p:nvPr/>
        </p:nvSpPr>
        <p:spPr>
          <a:xfrm flipH="false" flipV="false" rot="0">
            <a:off x="4593328" y="299766"/>
            <a:ext cx="1110261" cy="1107809"/>
          </a:xfrm>
          <a:custGeom>
            <a:avLst/>
            <a:gdLst/>
            <a:ahLst/>
            <a:cxnLst/>
            <a:rect r="r" b="b" t="t" l="l"/>
            <a:pathLst>
              <a:path h="1107809" w="1110261">
                <a:moveTo>
                  <a:pt x="0" y="0"/>
                </a:moveTo>
                <a:lnTo>
                  <a:pt x="1110261" y="0"/>
                </a:lnTo>
                <a:lnTo>
                  <a:pt x="1110261" y="1107809"/>
                </a:lnTo>
                <a:lnTo>
                  <a:pt x="0" y="1107809"/>
                </a:lnTo>
                <a:lnTo>
                  <a:pt x="0" y="0"/>
                </a:lnTo>
                <a:close/>
              </a:path>
            </a:pathLst>
          </a:custGeom>
          <a:blipFill>
            <a:blip r:embed="rId9">
              <a:alphaModFix amt="95000"/>
            </a:blip>
            <a:stretch>
              <a:fillRect l="-49851" t="-228857" r="-50107" b="-116478"/>
            </a:stretch>
          </a:blipFill>
        </p:spPr>
      </p:sp>
      <p:sp>
        <p:nvSpPr>
          <p:cNvPr name="Freeform 23" id="23"/>
          <p:cNvSpPr/>
          <p:nvPr/>
        </p:nvSpPr>
        <p:spPr>
          <a:xfrm flipH="false" flipV="false" rot="0">
            <a:off x="1437173" y="8709704"/>
            <a:ext cx="605275" cy="494171"/>
          </a:xfrm>
          <a:custGeom>
            <a:avLst/>
            <a:gdLst/>
            <a:ahLst/>
            <a:cxnLst/>
            <a:rect r="r" b="b" t="t" l="l"/>
            <a:pathLst>
              <a:path h="494171" w="605275">
                <a:moveTo>
                  <a:pt x="0" y="0"/>
                </a:moveTo>
                <a:lnTo>
                  <a:pt x="605275" y="0"/>
                </a:lnTo>
                <a:lnTo>
                  <a:pt x="605275" y="494171"/>
                </a:lnTo>
                <a:lnTo>
                  <a:pt x="0" y="494171"/>
                </a:lnTo>
                <a:lnTo>
                  <a:pt x="0" y="0"/>
                </a:lnTo>
                <a:close/>
              </a:path>
            </a:pathLst>
          </a:custGeom>
          <a:blipFill>
            <a:blip r:embed="rId10"/>
            <a:stretch>
              <a:fillRect l="0" t="-11241" r="0" b="-11241"/>
            </a:stretch>
          </a:blipFill>
        </p:spPr>
      </p:sp>
      <p:sp>
        <p:nvSpPr>
          <p:cNvPr name="TextBox 24" id="24"/>
          <p:cNvSpPr txBox="true"/>
          <p:nvPr/>
        </p:nvSpPr>
        <p:spPr>
          <a:xfrm rot="0">
            <a:off x="1155007" y="1844890"/>
            <a:ext cx="7730664" cy="3860167"/>
          </a:xfrm>
          <a:prstGeom prst="rect">
            <a:avLst/>
          </a:prstGeom>
        </p:spPr>
        <p:txBody>
          <a:bodyPr anchor="t" rtlCol="false" tIns="0" lIns="0" bIns="0" rIns="0">
            <a:spAutoFit/>
          </a:bodyPr>
          <a:lstStyle/>
          <a:p>
            <a:pPr algn="l">
              <a:lnSpc>
                <a:spcPts val="10120"/>
              </a:lnSpc>
            </a:pPr>
            <a:r>
              <a:rPr lang="en-US" sz="9200" b="true">
                <a:solidFill>
                  <a:srgbClr val="1836B2"/>
                </a:solidFill>
                <a:latin typeface="Fira Sans Semi-Bold"/>
                <a:ea typeface="Fira Sans Semi-Bold"/>
                <a:cs typeface="Fira Sans Semi-Bold"/>
                <a:sym typeface="Fira Sans Semi-Bold"/>
              </a:rPr>
              <a:t>How to connect to our app? </a:t>
            </a:r>
          </a:p>
        </p:txBody>
      </p:sp>
      <p:grpSp>
        <p:nvGrpSpPr>
          <p:cNvPr name="Group 25" id="25"/>
          <p:cNvGrpSpPr/>
          <p:nvPr/>
        </p:nvGrpSpPr>
        <p:grpSpPr>
          <a:xfrm rot="0">
            <a:off x="9102247" y="1028700"/>
            <a:ext cx="6704639" cy="533400"/>
            <a:chOff x="0" y="0"/>
            <a:chExt cx="8939518" cy="711200"/>
          </a:xfrm>
        </p:grpSpPr>
        <p:sp>
          <p:nvSpPr>
            <p:cNvPr name="TextBox 26" id="26"/>
            <p:cNvSpPr txBox="true"/>
            <p:nvPr/>
          </p:nvSpPr>
          <p:spPr>
            <a:xfrm rot="0">
              <a:off x="2600937" y="-15875"/>
              <a:ext cx="6338581" cy="676275"/>
            </a:xfrm>
            <a:prstGeom prst="rect">
              <a:avLst/>
            </a:prstGeom>
          </p:spPr>
          <p:txBody>
            <a:bodyPr anchor="t" rtlCol="false" tIns="0" lIns="0" bIns="0" rIns="0">
              <a:spAutoFit/>
            </a:bodyPr>
            <a:lstStyle/>
            <a:p>
              <a:pPr algn="l">
                <a:lnSpc>
                  <a:spcPts val="4200"/>
                </a:lnSpc>
              </a:pPr>
              <a:r>
                <a:rPr lang="en-US" sz="3000" spc="15" b="true">
                  <a:solidFill>
                    <a:srgbClr val="000000"/>
                  </a:solidFill>
                  <a:latin typeface="Fira Sans Medium"/>
                  <a:ea typeface="Fira Sans Medium"/>
                  <a:cs typeface="Fira Sans Medium"/>
                  <a:sym typeface="Fira Sans Medium"/>
                </a:rPr>
                <a:t>Connect to our Wi-Fi</a:t>
              </a:r>
            </a:p>
          </p:txBody>
        </p:sp>
        <p:sp>
          <p:nvSpPr>
            <p:cNvPr name="TextBox 27" id="27"/>
            <p:cNvSpPr txBox="true"/>
            <p:nvPr/>
          </p:nvSpPr>
          <p:spPr>
            <a:xfrm rot="0">
              <a:off x="0" y="-9525"/>
              <a:ext cx="2283315" cy="720725"/>
            </a:xfrm>
            <a:prstGeom prst="rect">
              <a:avLst/>
            </a:prstGeom>
          </p:spPr>
          <p:txBody>
            <a:bodyPr anchor="t" rtlCol="false" tIns="0" lIns="0" bIns="0" rIns="0">
              <a:spAutoFit/>
            </a:bodyPr>
            <a:lstStyle/>
            <a:p>
              <a:pPr algn="l">
                <a:lnSpc>
                  <a:spcPts val="4200"/>
                </a:lnSpc>
              </a:pPr>
              <a:r>
                <a:rPr lang="en-US" sz="3500" spc="105" b="true">
                  <a:solidFill>
                    <a:srgbClr val="1836B2"/>
                  </a:solidFill>
                  <a:latin typeface="Fira Sans Ultra-Bold"/>
                  <a:ea typeface="Fira Sans Ultra-Bold"/>
                  <a:cs typeface="Fira Sans Ultra-Bold"/>
                  <a:sym typeface="Fira Sans Ultra-Bold"/>
                </a:rPr>
                <a:t>Step 1:</a:t>
              </a:r>
            </a:p>
          </p:txBody>
        </p:sp>
      </p:grpSp>
      <p:grpSp>
        <p:nvGrpSpPr>
          <p:cNvPr name="Group 28" id="28"/>
          <p:cNvGrpSpPr/>
          <p:nvPr/>
        </p:nvGrpSpPr>
        <p:grpSpPr>
          <a:xfrm rot="0">
            <a:off x="9102247" y="2563956"/>
            <a:ext cx="6704639" cy="533400"/>
            <a:chOff x="0" y="0"/>
            <a:chExt cx="8939518" cy="711200"/>
          </a:xfrm>
        </p:grpSpPr>
        <p:sp>
          <p:nvSpPr>
            <p:cNvPr name="TextBox 29" id="29"/>
            <p:cNvSpPr txBox="true"/>
            <p:nvPr/>
          </p:nvSpPr>
          <p:spPr>
            <a:xfrm rot="0">
              <a:off x="2600937" y="-15875"/>
              <a:ext cx="6338581" cy="676275"/>
            </a:xfrm>
            <a:prstGeom prst="rect">
              <a:avLst/>
            </a:prstGeom>
          </p:spPr>
          <p:txBody>
            <a:bodyPr anchor="t" rtlCol="false" tIns="0" lIns="0" bIns="0" rIns="0">
              <a:spAutoFit/>
            </a:bodyPr>
            <a:lstStyle/>
            <a:p>
              <a:pPr algn="l">
                <a:lnSpc>
                  <a:spcPts val="4200"/>
                </a:lnSpc>
              </a:pPr>
              <a:r>
                <a:rPr lang="en-US" sz="3000" spc="15" b="true">
                  <a:solidFill>
                    <a:srgbClr val="000000"/>
                  </a:solidFill>
                  <a:latin typeface="Fira Sans Medium"/>
                  <a:ea typeface="Fira Sans Medium"/>
                  <a:cs typeface="Fira Sans Medium"/>
                  <a:sym typeface="Fira Sans Medium"/>
                </a:rPr>
                <a:t>Scan the QR code to enter</a:t>
              </a:r>
            </a:p>
          </p:txBody>
        </p:sp>
        <p:sp>
          <p:nvSpPr>
            <p:cNvPr name="TextBox 30" id="30"/>
            <p:cNvSpPr txBox="true"/>
            <p:nvPr/>
          </p:nvSpPr>
          <p:spPr>
            <a:xfrm rot="0">
              <a:off x="0" y="-9525"/>
              <a:ext cx="2283315" cy="720725"/>
            </a:xfrm>
            <a:prstGeom prst="rect">
              <a:avLst/>
            </a:prstGeom>
          </p:spPr>
          <p:txBody>
            <a:bodyPr anchor="t" rtlCol="false" tIns="0" lIns="0" bIns="0" rIns="0">
              <a:spAutoFit/>
            </a:bodyPr>
            <a:lstStyle/>
            <a:p>
              <a:pPr algn="l">
                <a:lnSpc>
                  <a:spcPts val="4200"/>
                </a:lnSpc>
              </a:pPr>
              <a:r>
                <a:rPr lang="en-US" sz="3500" spc="105" b="true">
                  <a:solidFill>
                    <a:srgbClr val="1836B2"/>
                  </a:solidFill>
                  <a:latin typeface="Fira Sans Ultra-Bold"/>
                  <a:ea typeface="Fira Sans Ultra-Bold"/>
                  <a:cs typeface="Fira Sans Ultra-Bold"/>
                  <a:sym typeface="Fira Sans Ultra-Bold"/>
                </a:rPr>
                <a:t>Step 2:</a:t>
              </a:r>
            </a:p>
          </p:txBody>
        </p:sp>
      </p:grpSp>
      <p:sp>
        <p:nvSpPr>
          <p:cNvPr name="TextBox 31" id="31"/>
          <p:cNvSpPr txBox="true"/>
          <p:nvPr/>
        </p:nvSpPr>
        <p:spPr>
          <a:xfrm rot="0">
            <a:off x="6173261" y="9800476"/>
            <a:ext cx="11086039" cy="314546"/>
          </a:xfrm>
          <a:prstGeom prst="rect">
            <a:avLst/>
          </a:prstGeom>
        </p:spPr>
        <p:txBody>
          <a:bodyPr anchor="t" rtlCol="false" tIns="0" lIns="0" bIns="0" rIns="0">
            <a:spAutoFit/>
          </a:bodyPr>
          <a:lstStyle/>
          <a:p>
            <a:pPr algn="l">
              <a:lnSpc>
                <a:spcPts val="2492"/>
              </a:lnSpc>
            </a:pPr>
            <a:r>
              <a:rPr lang="en-US" sz="2266">
                <a:solidFill>
                  <a:srgbClr val="FFFFFF"/>
                </a:solidFill>
                <a:latin typeface="Fira Sans"/>
                <a:ea typeface="Fira Sans"/>
                <a:cs typeface="Fira Sans"/>
                <a:sym typeface="Fira Sans"/>
              </a:rPr>
              <a:t>Don't hesitate to ask if you have any questions.</a:t>
            </a:r>
          </a:p>
        </p:txBody>
      </p:sp>
      <p:sp>
        <p:nvSpPr>
          <p:cNvPr name="TextBox 32" id="32"/>
          <p:cNvSpPr txBox="true"/>
          <p:nvPr/>
        </p:nvSpPr>
        <p:spPr>
          <a:xfrm rot="0">
            <a:off x="2448104" y="7289897"/>
            <a:ext cx="2796797" cy="328889"/>
          </a:xfrm>
          <a:prstGeom prst="rect">
            <a:avLst/>
          </a:prstGeom>
        </p:spPr>
        <p:txBody>
          <a:bodyPr anchor="t" rtlCol="false" tIns="0" lIns="0" bIns="0" rIns="0">
            <a:spAutoFit/>
          </a:bodyPr>
          <a:lstStyle/>
          <a:p>
            <a:pPr algn="l">
              <a:lnSpc>
                <a:spcPts val="2553"/>
              </a:lnSpc>
            </a:pPr>
            <a:r>
              <a:rPr lang="en-US" sz="2320">
                <a:solidFill>
                  <a:srgbClr val="A066CB"/>
                </a:solidFill>
                <a:latin typeface="Fira Sans"/>
                <a:ea typeface="Fira Sans"/>
                <a:cs typeface="Fira Sans"/>
                <a:sym typeface="Fira Sans"/>
              </a:rPr>
              <a:t>4051 8842 3993 7763</a:t>
            </a:r>
          </a:p>
        </p:txBody>
      </p:sp>
      <p:sp>
        <p:nvSpPr>
          <p:cNvPr name="TextBox 33" id="33"/>
          <p:cNvSpPr txBox="true"/>
          <p:nvPr/>
        </p:nvSpPr>
        <p:spPr>
          <a:xfrm rot="0">
            <a:off x="2448104" y="8045097"/>
            <a:ext cx="2796797" cy="328889"/>
          </a:xfrm>
          <a:prstGeom prst="rect">
            <a:avLst/>
          </a:prstGeom>
        </p:spPr>
        <p:txBody>
          <a:bodyPr anchor="t" rtlCol="false" tIns="0" lIns="0" bIns="0" rIns="0">
            <a:spAutoFit/>
          </a:bodyPr>
          <a:lstStyle/>
          <a:p>
            <a:pPr algn="l">
              <a:lnSpc>
                <a:spcPts val="2553"/>
              </a:lnSpc>
            </a:pPr>
            <a:r>
              <a:rPr lang="en-US" sz="2320">
                <a:solidFill>
                  <a:srgbClr val="A066CB"/>
                </a:solidFill>
                <a:latin typeface="Fira Sans"/>
                <a:ea typeface="Fira Sans"/>
                <a:cs typeface="Fira Sans"/>
                <a:sym typeface="Fira Sans"/>
              </a:rPr>
              <a:t>11.111.111-1</a:t>
            </a:r>
          </a:p>
        </p:txBody>
      </p:sp>
      <p:sp>
        <p:nvSpPr>
          <p:cNvPr name="TextBox 34" id="34"/>
          <p:cNvSpPr txBox="true"/>
          <p:nvPr/>
        </p:nvSpPr>
        <p:spPr>
          <a:xfrm rot="0">
            <a:off x="2448104" y="8801870"/>
            <a:ext cx="2796797" cy="328889"/>
          </a:xfrm>
          <a:prstGeom prst="rect">
            <a:avLst/>
          </a:prstGeom>
        </p:spPr>
        <p:txBody>
          <a:bodyPr anchor="t" rtlCol="false" tIns="0" lIns="0" bIns="0" rIns="0">
            <a:spAutoFit/>
          </a:bodyPr>
          <a:lstStyle/>
          <a:p>
            <a:pPr algn="l">
              <a:lnSpc>
                <a:spcPts val="2553"/>
              </a:lnSpc>
            </a:pPr>
            <a:r>
              <a:rPr lang="en-US" sz="2320">
                <a:solidFill>
                  <a:srgbClr val="A066CB"/>
                </a:solidFill>
                <a:latin typeface="Fira Sans"/>
                <a:ea typeface="Fira Sans"/>
                <a:cs typeface="Fira Sans"/>
                <a:sym typeface="Fira Sans"/>
              </a:rPr>
              <a:t>123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DAGW1JlkNgk</dc:identifier>
  <dcterms:modified xsi:type="dcterms:W3CDTF">2011-08-01T06:04:30Z</dcterms:modified>
  <cp:revision>1</cp:revision>
  <dc:title>IT Faire - SGCalerías</dc:title>
</cp:coreProperties>
</file>